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902" r:id="rId5"/>
    <p:sldMasterId id="2147483935" r:id="rId6"/>
    <p:sldMasterId id="2147483947" r:id="rId7"/>
    <p:sldMasterId id="2147483957" r:id="rId8"/>
    <p:sldMasterId id="2147483989" r:id="rId9"/>
  </p:sldMasterIdLst>
  <p:notesMasterIdLst>
    <p:notesMasterId r:id="rId29"/>
  </p:notesMasterIdLst>
  <p:handoutMasterIdLst>
    <p:handoutMasterId r:id="rId30"/>
  </p:handoutMasterIdLst>
  <p:sldIdLst>
    <p:sldId id="287" r:id="rId10"/>
    <p:sldId id="2076138093" r:id="rId11"/>
    <p:sldId id="269" r:id="rId12"/>
    <p:sldId id="2076138374" r:id="rId13"/>
    <p:sldId id="2076138437" r:id="rId14"/>
    <p:sldId id="2076138615" r:id="rId15"/>
    <p:sldId id="2076138614" r:id="rId16"/>
    <p:sldId id="2076138431" r:id="rId17"/>
    <p:sldId id="2076138555" r:id="rId18"/>
    <p:sldId id="283" r:id="rId19"/>
    <p:sldId id="2076138446" r:id="rId20"/>
    <p:sldId id="2076138556" r:id="rId21"/>
    <p:sldId id="2076137943" r:id="rId22"/>
    <p:sldId id="2076138323" r:id="rId23"/>
    <p:sldId id="2076138386" r:id="rId24"/>
    <p:sldId id="2076138442" r:id="rId25"/>
    <p:sldId id="2076138447" r:id="rId26"/>
    <p:sldId id="2076138380" r:id="rId27"/>
    <p:sldId id="2076138448" r:id="rId2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17A108-16CE-4012-80AD-2F6756A5A232}" name="Ann-Charlotte Laurell" initials="AL" userId="S::ann-charlotte.laurell@suntarbetsliv.se::a6f14482-ff7e-4b3c-8eeb-55fcd5b35263" providerId="AD"/>
  <p188:author id="{4B03C11E-4D09-BD67-DABB-56583502A015}" name="Helena Engelke" initials="HE" userId="S::helena.engelke@suntarbetsliv.se::86283cb0-2ee5-4096-9c17-abfa18ef4125" providerId="AD"/>
  <p188:author id="{25FC2E58-304E-B539-DC58-2965FCEA2FE6}" name="Malin Berggren" initials="" userId="S::malin.berggren@suntarbetsliv.se::6ee2a1a2-ec23-4d39-876e-43d9e7d0ad48" providerId="AD"/>
  <p188:author id="{C0149C7D-7F73-441A-BF5E-D26DC4BAE191}" name="Charlotte Jonzon" initials="CJ" userId="S::charlotte.jonzon@suntarbetsliv.se::dc0ee738-3b27-42f3-b8aa-abfb7ef66243" providerId="AD"/>
  <p188:author id="{0EF08ADC-5724-C61B-F4A9-542BFED9DDB3}" name="Cecilia Skeppar" initials="CS" userId="S::cecilia.skeppar@suntarbetsliv.se::a637e167-60b6-4d41-b958-ea94f1d0dad9" providerId="AD"/>
  <p188:author id="{A1323DEA-23F4-0AB4-B75C-A4668990564F}" name="Charlotte Wiberg Wikholm" initials="CWW" userId="S::charlotte.wikholm@suntarbetsliv.se::dad690bd-393e-454f-b6d9-49ce99d971ea" providerId="AD"/>
  <p188:author id="{9E6776F2-CC95-EA71-2F25-00D383EADDF0}" name="Helena Engelke" initials="HE" userId="Helena Engelk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93A"/>
    <a:srgbClr val="FFEF5C"/>
    <a:srgbClr val="000B3C"/>
    <a:srgbClr val="7F859D"/>
    <a:srgbClr val="CCCED8"/>
    <a:srgbClr val="A64DFF"/>
    <a:srgbClr val="EDDBFF"/>
    <a:srgbClr val="000000"/>
    <a:srgbClr val="FFFFFF"/>
    <a:srgbClr val="FDE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BB6757-304E-4CF0-988A-00A6ADA36373}" v="1" dt="2024-11-07T09:40:05.36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11" autoAdjust="0"/>
  </p:normalViewPr>
  <p:slideViewPr>
    <p:cSldViewPr snapToGrid="0">
      <p:cViewPr varScale="1">
        <p:scale>
          <a:sx n="65" d="100"/>
          <a:sy n="65" d="100"/>
        </p:scale>
        <p:origin x="1422" y="72"/>
      </p:cViewPr>
      <p:guideLst>
        <p:guide orient="horz" pos="3203"/>
        <p:guide orient="horz" pos="594"/>
        <p:guide orient="horz" pos="824"/>
        <p:guide orient="horz" pos="981"/>
        <p:guide pos="6608"/>
        <p:guide pos="1072"/>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Jonzon" userId="dc0ee738-3b27-42f3-b8aa-abfb7ef66243" providerId="ADAL" clId="{DD868E31-E67A-41AB-876E-8E12D66F0931}"/>
    <pc:docChg chg="delSld modSld sldOrd">
      <pc:chgData name="Charlotte Jonzon" userId="dc0ee738-3b27-42f3-b8aa-abfb7ef66243" providerId="ADAL" clId="{DD868E31-E67A-41AB-876E-8E12D66F0931}" dt="2024-08-13T09:51:34.505" v="199" actId="6549"/>
      <pc:docMkLst>
        <pc:docMk/>
      </pc:docMkLst>
      <pc:sldChg chg="del">
        <pc:chgData name="Charlotte Jonzon" userId="dc0ee738-3b27-42f3-b8aa-abfb7ef66243" providerId="ADAL" clId="{DD868E31-E67A-41AB-876E-8E12D66F0931}" dt="2024-08-13T09:47:25.277" v="48" actId="47"/>
        <pc:sldMkLst>
          <pc:docMk/>
          <pc:sldMk cId="1687501958" sldId="1625"/>
        </pc:sldMkLst>
      </pc:sldChg>
      <pc:sldChg chg="del">
        <pc:chgData name="Charlotte Jonzon" userId="dc0ee738-3b27-42f3-b8aa-abfb7ef66243" providerId="ADAL" clId="{DD868E31-E67A-41AB-876E-8E12D66F0931}" dt="2024-08-13T09:47:19.725" v="47" actId="47"/>
        <pc:sldMkLst>
          <pc:docMk/>
          <pc:sldMk cId="3630066884" sldId="2076138439"/>
        </pc:sldMkLst>
      </pc:sldChg>
      <pc:sldChg chg="modNotesTx">
        <pc:chgData name="Charlotte Jonzon" userId="dc0ee738-3b27-42f3-b8aa-abfb7ef66243" providerId="ADAL" clId="{DD868E31-E67A-41AB-876E-8E12D66F0931}" dt="2024-08-13T09:50:18.329" v="164" actId="113"/>
        <pc:sldMkLst>
          <pc:docMk/>
          <pc:sldMk cId="2168752613" sldId="2076138446"/>
        </pc:sldMkLst>
      </pc:sldChg>
      <pc:sldChg chg="modSp">
        <pc:chgData name="Charlotte Jonzon" userId="dc0ee738-3b27-42f3-b8aa-abfb7ef66243" providerId="ADAL" clId="{DD868E31-E67A-41AB-876E-8E12D66F0931}" dt="2024-08-13T09:51:34.505" v="199" actId="6549"/>
        <pc:sldMkLst>
          <pc:docMk/>
          <pc:sldMk cId="2618440464" sldId="2076138556"/>
        </pc:sldMkLst>
        <pc:spChg chg="mod">
          <ac:chgData name="Charlotte Jonzon" userId="dc0ee738-3b27-42f3-b8aa-abfb7ef66243" providerId="ADAL" clId="{DD868E31-E67A-41AB-876E-8E12D66F0931}" dt="2024-08-13T09:51:34.505" v="199" actId="6549"/>
          <ac:spMkLst>
            <pc:docMk/>
            <pc:sldMk cId="2618440464" sldId="2076138556"/>
            <ac:spMk id="2" creationId="{BFEF56FF-9E3C-A928-B4E0-ECE3E9D4663A}"/>
          </ac:spMkLst>
        </pc:spChg>
        <pc:spChg chg="mod">
          <ac:chgData name="Charlotte Jonzon" userId="dc0ee738-3b27-42f3-b8aa-abfb7ef66243" providerId="ADAL" clId="{DD868E31-E67A-41AB-876E-8E12D66F0931}" dt="2024-08-13T09:51:20.401" v="173" actId="6549"/>
          <ac:spMkLst>
            <pc:docMk/>
            <pc:sldMk cId="2618440464" sldId="2076138556"/>
            <ac:spMk id="6" creationId="{1F4A925F-BB0A-CDDD-EEE9-6AEA4750534C}"/>
          </ac:spMkLst>
        </pc:spChg>
        <pc:spChg chg="mod">
          <ac:chgData name="Charlotte Jonzon" userId="dc0ee738-3b27-42f3-b8aa-abfb7ef66243" providerId="ADAL" clId="{DD868E31-E67A-41AB-876E-8E12D66F0931}" dt="2024-08-13T09:51:24.819" v="181" actId="6549"/>
          <ac:spMkLst>
            <pc:docMk/>
            <pc:sldMk cId="2618440464" sldId="2076138556"/>
            <ac:spMk id="7" creationId="{5957D484-1C7F-C00D-3E3C-2DF0DC674CAC}"/>
          </ac:spMkLst>
        </pc:spChg>
        <pc:spChg chg="mod">
          <ac:chgData name="Charlotte Jonzon" userId="dc0ee738-3b27-42f3-b8aa-abfb7ef66243" providerId="ADAL" clId="{DD868E31-E67A-41AB-876E-8E12D66F0931}" dt="2024-08-13T09:51:30.608" v="190" actId="6549"/>
          <ac:spMkLst>
            <pc:docMk/>
            <pc:sldMk cId="2618440464" sldId="2076138556"/>
            <ac:spMk id="8" creationId="{DFAD9E8F-E68E-F9C1-65FC-F689806DACA6}"/>
          </ac:spMkLst>
        </pc:spChg>
      </pc:sldChg>
      <pc:sldChg chg="ord modNotesTx">
        <pc:chgData name="Charlotte Jonzon" userId="dc0ee738-3b27-42f3-b8aa-abfb7ef66243" providerId="ADAL" clId="{DD868E31-E67A-41AB-876E-8E12D66F0931}" dt="2024-08-13T09:47:34.893" v="51" actId="20577"/>
        <pc:sldMkLst>
          <pc:docMk/>
          <pc:sldMk cId="512067126" sldId="2076138583"/>
        </pc:sldMkLst>
      </pc:sldChg>
      <pc:sldChg chg="modNotesTx">
        <pc:chgData name="Charlotte Jonzon" userId="dc0ee738-3b27-42f3-b8aa-abfb7ef66243" providerId="ADAL" clId="{DD868E31-E67A-41AB-876E-8E12D66F0931}" dt="2024-08-13T09:47:55.243" v="54" actId="20577"/>
        <pc:sldMkLst>
          <pc:docMk/>
          <pc:sldMk cId="2717414091" sldId="2076138614"/>
        </pc:sldMkLst>
      </pc:sldChg>
      <pc:sldMasterChg chg="delSldLayout">
        <pc:chgData name="Charlotte Jonzon" userId="dc0ee738-3b27-42f3-b8aa-abfb7ef66243" providerId="ADAL" clId="{DD868E31-E67A-41AB-876E-8E12D66F0931}" dt="2024-08-13T09:47:25.277" v="48" actId="47"/>
        <pc:sldMasterMkLst>
          <pc:docMk/>
          <pc:sldMasterMk cId="2922989867" sldId="2147483712"/>
        </pc:sldMasterMkLst>
        <pc:sldLayoutChg chg="del">
          <pc:chgData name="Charlotte Jonzon" userId="dc0ee738-3b27-42f3-b8aa-abfb7ef66243" providerId="ADAL" clId="{DD868E31-E67A-41AB-876E-8E12D66F0931}" dt="2024-08-13T09:47:25.277" v="48" actId="47"/>
          <pc:sldLayoutMkLst>
            <pc:docMk/>
            <pc:sldMasterMk cId="2922989867" sldId="2147483712"/>
            <pc:sldLayoutMk cId="1611981628" sldId="2147483988"/>
          </pc:sldLayoutMkLst>
        </pc:sldLayoutChg>
      </pc:sldMasterChg>
    </pc:docChg>
  </pc:docChgLst>
  <pc:docChgLst>
    <pc:chgData name="Charlotte Jonzon" userId="dc0ee738-3b27-42f3-b8aa-abfb7ef66243" providerId="ADAL" clId="{72BB6757-304E-4CF0-988A-00A6ADA36373}"/>
    <pc:docChg chg="delSld modSld">
      <pc:chgData name="Charlotte Jonzon" userId="dc0ee738-3b27-42f3-b8aa-abfb7ef66243" providerId="ADAL" clId="{72BB6757-304E-4CF0-988A-00A6ADA36373}" dt="2024-11-07T09:40:51.107" v="15" actId="47"/>
      <pc:docMkLst>
        <pc:docMk/>
      </pc:docMkLst>
      <pc:sldChg chg="del">
        <pc:chgData name="Charlotte Jonzon" userId="dc0ee738-3b27-42f3-b8aa-abfb7ef66243" providerId="ADAL" clId="{72BB6757-304E-4CF0-988A-00A6ADA36373}" dt="2024-11-07T09:40:51.107" v="15" actId="47"/>
        <pc:sldMkLst>
          <pc:docMk/>
          <pc:sldMk cId="512067126" sldId="2076138583"/>
        </pc:sldMkLst>
      </pc:sldChg>
      <pc:sldChg chg="modNotesTx">
        <pc:chgData name="Charlotte Jonzon" userId="dc0ee738-3b27-42f3-b8aa-abfb7ef66243" providerId="ADAL" clId="{72BB6757-304E-4CF0-988A-00A6ADA36373}" dt="2024-11-07T09:40:27.524" v="14" actId="20577"/>
        <pc:sldMkLst>
          <pc:docMk/>
          <pc:sldMk cId="1754510114" sldId="2076138615"/>
        </pc:sldMkLst>
      </pc:sldChg>
    </pc:docChg>
  </pc:docChgLst>
  <pc:docChgLst>
    <pc:chgData name="Charlotte Jonzon" userId="dc0ee738-3b27-42f3-b8aa-abfb7ef66243" providerId="ADAL" clId="{EA590572-95B8-49F1-9B90-8955097E57BB}"/>
    <pc:docChg chg="modSld">
      <pc:chgData name="Charlotte Jonzon" userId="dc0ee738-3b27-42f3-b8aa-abfb7ef66243" providerId="ADAL" clId="{EA590572-95B8-49F1-9B90-8955097E57BB}" dt="2024-09-27T08:38:49.465" v="5" actId="20577"/>
      <pc:docMkLst>
        <pc:docMk/>
      </pc:docMkLst>
      <pc:sldChg chg="modSp mod">
        <pc:chgData name="Charlotte Jonzon" userId="dc0ee738-3b27-42f3-b8aa-abfb7ef66243" providerId="ADAL" clId="{EA590572-95B8-49F1-9B90-8955097E57BB}" dt="2024-09-27T08:38:49.465" v="5" actId="20577"/>
        <pc:sldMkLst>
          <pc:docMk/>
          <pc:sldMk cId="2384436512" sldId="2076138374"/>
        </pc:sldMkLst>
        <pc:spChg chg="mod">
          <ac:chgData name="Charlotte Jonzon" userId="dc0ee738-3b27-42f3-b8aa-abfb7ef66243" providerId="ADAL" clId="{EA590572-95B8-49F1-9B90-8955097E57BB}" dt="2024-09-27T08:38:49.465" v="5" actId="20577"/>
          <ac:spMkLst>
            <pc:docMk/>
            <pc:sldMk cId="2384436512" sldId="2076138374"/>
            <ac:spMk id="3" creationId="{5FF688B9-32E8-3432-A2D8-C1E709D800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38" tIns="45719" rIns="91438" bIns="45719" rtlCol="0"/>
          <a:lstStyle>
            <a:lvl1pPr algn="r">
              <a:defRPr sz="1200"/>
            </a:lvl1pPr>
          </a:lstStyle>
          <a:p>
            <a:fld id="{6809F1C1-4838-4E5A-A005-ED95E99A1E1B}" type="datetimeFigureOut">
              <a:rPr lang="sv-SE" smtClean="0"/>
              <a:t>2024-11-07</a:t>
            </a:fld>
            <a:endParaRPr lang="sv-SE"/>
          </a:p>
        </p:txBody>
      </p:sp>
      <p:sp>
        <p:nvSpPr>
          <p:cNvPr id="4" name="Platshållare för sidfot 3"/>
          <p:cNvSpPr>
            <a:spLocks noGrp="1"/>
          </p:cNvSpPr>
          <p:nvPr>
            <p:ph type="ftr" sz="quarter" idx="2"/>
          </p:nvPr>
        </p:nvSpPr>
        <p:spPr>
          <a:xfrm>
            <a:off x="0" y="9428164"/>
            <a:ext cx="2946400" cy="496887"/>
          </a:xfrm>
          <a:prstGeom prst="rect">
            <a:avLst/>
          </a:prstGeom>
        </p:spPr>
        <p:txBody>
          <a:bodyPr vert="horz" lIns="91438" tIns="45719" rIns="91438" bIns="45719"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4"/>
            <a:ext cx="2946400" cy="496887"/>
          </a:xfrm>
          <a:prstGeom prst="rect">
            <a:avLst/>
          </a:prstGeom>
        </p:spPr>
        <p:txBody>
          <a:bodyPr vert="horz" lIns="91438" tIns="45719" rIns="91438" bIns="45719"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38" tIns="45719" rIns="91438" bIns="45719" rtlCol="0"/>
          <a:lstStyle>
            <a:lvl1pPr algn="r">
              <a:defRPr sz="1200"/>
            </a:lvl1pPr>
          </a:lstStyle>
          <a:p>
            <a:fld id="{5303D6E7-8909-4320-8E3B-6B226CC14C4B}" type="datetimeFigureOut">
              <a:rPr lang="sv-SE" smtClean="0"/>
              <a:t>2024-11-07</a:t>
            </a:fld>
            <a:endParaRPr lang="sv-SE"/>
          </a:p>
        </p:txBody>
      </p:sp>
      <p:sp>
        <p:nvSpPr>
          <p:cNvPr id="5" name="Platshållare för anteckningar 4"/>
          <p:cNvSpPr>
            <a:spLocks noGrp="1"/>
          </p:cNvSpPr>
          <p:nvPr>
            <p:ph type="body" sz="quarter" idx="3"/>
          </p:nvPr>
        </p:nvSpPr>
        <p:spPr>
          <a:xfrm>
            <a:off x="679451" y="4714875"/>
            <a:ext cx="5438775" cy="4467225"/>
          </a:xfrm>
          <a:prstGeom prst="rect">
            <a:avLst/>
          </a:prstGeom>
        </p:spPr>
        <p:txBody>
          <a:bodyPr vert="horz" lIns="91438" tIns="45719" rIns="91438" bIns="4571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4"/>
            <a:ext cx="2946400" cy="496887"/>
          </a:xfrm>
          <a:prstGeom prst="rect">
            <a:avLst/>
          </a:prstGeom>
        </p:spPr>
        <p:txBody>
          <a:bodyPr vert="horz" lIns="91438" tIns="45719" rIns="91438" bIns="45719"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4"/>
            <a:ext cx="2946400" cy="496887"/>
          </a:xfrm>
          <a:prstGeom prst="rect">
            <a:avLst/>
          </a:prstGeom>
        </p:spPr>
        <p:txBody>
          <a:bodyPr vert="horz" lIns="91438" tIns="45719" rIns="91438" bIns="45719"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8" tIns="45719" rIns="91438" bIns="45719"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38" tIns="45719" rIns="91438" bIns="45719"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ynak.se/publikationer/arbetshalsoekonomiskt-analysverktyg-psykisk-ohals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Syfte med presentationen</a:t>
            </a:r>
            <a:br>
              <a:rPr lang="sv-SE"/>
            </a:br>
            <a:r>
              <a:rPr lang="sv-SE"/>
              <a:t>Förankringsmaterial för att </a:t>
            </a:r>
            <a:br>
              <a:rPr lang="sv-SE"/>
            </a:br>
            <a:r>
              <a:rPr lang="sv-SE"/>
              <a:t>- motivera organisationen att arbeta med friskfaktorer, ex en ledningsgrupp, samverkansgrupp el </a:t>
            </a:r>
            <a:r>
              <a:rPr lang="sv-SE" err="1"/>
              <a:t>dyl</a:t>
            </a:r>
            <a:br>
              <a:rPr lang="sv-SE"/>
            </a:br>
            <a:r>
              <a:rPr lang="sv-SE"/>
              <a:t>- motivera beslut att processledare i samverkan med fackligt förtroendevald får gå utbildningen Friskfaktorsteget – utbildning för dig som leder förändring.</a:t>
            </a:r>
            <a:br>
              <a:rPr lang="sv-SE"/>
            </a:br>
            <a:br>
              <a:rPr lang="sv-SE"/>
            </a:br>
            <a:r>
              <a:rPr lang="sv-SE"/>
              <a:t>Anpassa gärna presentationen för din organisation, beroende på hur mycket tid du har. Vissa filmer kan t ex väljas bort.</a:t>
            </a:r>
            <a:br>
              <a:rPr lang="sv-SE"/>
            </a:br>
            <a:r>
              <a:rPr lang="sv-SE"/>
              <a:t> </a:t>
            </a:r>
          </a:p>
        </p:txBody>
      </p:sp>
      <p:sp>
        <p:nvSpPr>
          <p:cNvPr id="4" name="Platshållare för bildnummer 3"/>
          <p:cNvSpPr>
            <a:spLocks noGrp="1"/>
          </p:cNvSpPr>
          <p:nvPr>
            <p:ph type="sldNum" sz="quarter" idx="5"/>
          </p:nvPr>
        </p:nvSpPr>
        <p:spPr/>
        <p:txBody>
          <a:bodyPr/>
          <a:lstStyle/>
          <a:p>
            <a:fld id="{E71B5D58-1387-4385-A7F0-FA6862C94009}" type="slidenum">
              <a:rPr lang="sv-SE" smtClean="0"/>
              <a:t>1</a:t>
            </a:fld>
            <a:endParaRPr lang="sv-SE"/>
          </a:p>
        </p:txBody>
      </p:sp>
    </p:spTree>
    <p:extLst>
      <p:ext uri="{BB962C8B-B14F-4D97-AF65-F5344CB8AC3E}">
        <p14:creationId xmlns:p14="http://schemas.microsoft.com/office/powerpoint/2010/main" val="104568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 extern utvärdering har visat att dessa är de främsta </a:t>
            </a:r>
            <a:r>
              <a:rPr lang="sv-SE" b="1"/>
              <a:t>framgångsfaktorerna</a:t>
            </a:r>
            <a:r>
              <a:rPr lang="sv-SE"/>
              <a:t> för att få ett </a:t>
            </a:r>
            <a:r>
              <a:rPr lang="sv-SE" b="1"/>
              <a:t>systematiskt och hållbart arbete </a:t>
            </a:r>
            <a:r>
              <a:rPr lang="sv-SE"/>
              <a:t>med att stärka de organisatoriska friskfaktorerna i organisationen.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15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Därför har Suntarbetsliv nu skapat en </a:t>
            </a:r>
            <a:r>
              <a:rPr lang="sv-SE" b="1" dirty="0"/>
              <a:t>utbildning</a:t>
            </a:r>
            <a:r>
              <a:rPr lang="sv-SE" dirty="0"/>
              <a:t> </a:t>
            </a:r>
            <a:r>
              <a:rPr lang="sv-SE" b="1" dirty="0"/>
              <a:t>för processledare och fackligt förtroendevalda </a:t>
            </a:r>
            <a:r>
              <a:rPr lang="sv-SE" dirty="0"/>
              <a:t>för att organisationerna själva ska kunna driva arbetet i sin egen organisation: </a:t>
            </a:r>
            <a:r>
              <a:rPr lang="sv-SE" b="1" dirty="0"/>
              <a:t>Friskfaktorsteget!</a:t>
            </a:r>
            <a:endParaRPr lang="sv-SE" dirty="0">
              <a:cs typeface="Calibri"/>
            </a:endParaRPr>
          </a:p>
          <a:p>
            <a:pPr algn="l"/>
            <a:r>
              <a:rPr lang="sv-SE" b="1" i="0" dirty="0">
                <a:solidFill>
                  <a:srgbClr val="000B3C"/>
                </a:solidFill>
                <a:effectLst/>
                <a:latin typeface="chevinpro-demibold"/>
              </a:rPr>
              <a:t>F</a:t>
            </a:r>
            <a:r>
              <a:rPr lang="sv-SE" sz="1200" b="1" i="0" dirty="0">
                <a:solidFill>
                  <a:srgbClr val="000B3C"/>
                </a:solidFill>
                <a:effectLst/>
                <a:latin typeface="proxima_nova_rgregular"/>
              </a:rPr>
              <a:t>riskfaktorsteget </a:t>
            </a:r>
            <a:r>
              <a:rPr lang="sv-SE" sz="1200" b="0" i="0" dirty="0">
                <a:solidFill>
                  <a:srgbClr val="000B3C"/>
                </a:solidFill>
                <a:effectLst/>
                <a:latin typeface="proxima_nova_rgregular"/>
              </a:rPr>
              <a:t>är en utbildning för den som ska leda förändring. Där lär man sig hur man kan lägga upp och genomföra ett arbete med friskfaktorer på individ-, grupp- och organisationsnivå. Den som har gått Friskfaktorsteget ska sedan kunna utbilda sina kollegor om hur man bäst arbetar med friskfaktorer.</a:t>
            </a:r>
            <a:br>
              <a:rPr lang="sv-SE" sz="1200" b="0" i="0" dirty="0">
                <a:solidFill>
                  <a:srgbClr val="000B3C"/>
                </a:solidFill>
                <a:effectLst/>
                <a:latin typeface="proxima_nova_rgregular"/>
              </a:rPr>
            </a:br>
            <a:endParaRPr lang="sv-SE" b="1" i="0" dirty="0">
              <a:solidFill>
                <a:srgbClr val="000B3C"/>
              </a:solidFill>
              <a:effectLst/>
              <a:latin typeface="chevinpro-demibold"/>
            </a:endParaRPr>
          </a:p>
          <a:p>
            <a:pPr algn="l"/>
            <a:r>
              <a:rPr lang="sv-SE" b="0" i="0" dirty="0">
                <a:solidFill>
                  <a:srgbClr val="000B3C"/>
                </a:solidFill>
                <a:effectLst/>
                <a:latin typeface="proxima_nova_rgregular"/>
              </a:rPr>
              <a:t>Utbildningen är </a:t>
            </a:r>
            <a:r>
              <a:rPr lang="sv-SE" b="1" i="0" dirty="0">
                <a:solidFill>
                  <a:srgbClr val="000B3C"/>
                </a:solidFill>
                <a:effectLst/>
                <a:latin typeface="proxima_nova_rgregular"/>
              </a:rPr>
              <a:t>digital, lärarledd </a:t>
            </a:r>
            <a:r>
              <a:rPr lang="sv-SE" b="0" i="0" dirty="0">
                <a:solidFill>
                  <a:srgbClr val="000B3C"/>
                </a:solidFill>
                <a:effectLst/>
                <a:latin typeface="proxima_nova_rgregular"/>
              </a:rPr>
              <a:t>och uppdelad i fyra moduler, och ges på </a:t>
            </a:r>
            <a:r>
              <a:rPr lang="sv-SE" b="1" i="0" dirty="0">
                <a:solidFill>
                  <a:srgbClr val="000B3C"/>
                </a:solidFill>
                <a:effectLst/>
                <a:latin typeface="proxima_nova_rgregular"/>
              </a:rPr>
              <a:t>fyra halvdagar</a:t>
            </a:r>
            <a:r>
              <a:rPr lang="sv-SE" b="0" i="0" dirty="0">
                <a:solidFill>
                  <a:srgbClr val="000B3C"/>
                </a:solidFill>
                <a:effectLst/>
                <a:latin typeface="proxima_nova_rgregular"/>
              </a:rPr>
              <a:t>. Första utbildningsstarten är i januari 2024. Utbildningen är</a:t>
            </a:r>
            <a:r>
              <a:rPr lang="sv-SE" b="1" i="0" dirty="0">
                <a:solidFill>
                  <a:srgbClr val="000B3C"/>
                </a:solidFill>
                <a:effectLst/>
                <a:latin typeface="proxima_nova_rgregular"/>
              </a:rPr>
              <a:t> kostnadsfri </a:t>
            </a:r>
            <a:r>
              <a:rPr lang="sv-SE" b="0" i="0" dirty="0">
                <a:solidFill>
                  <a:srgbClr val="000B3C"/>
                </a:solidFill>
                <a:effectLst/>
                <a:latin typeface="proxima_nova_rgregular"/>
              </a:rPr>
              <a:t>och bygger på att friskfaktorarbetet sker i </a:t>
            </a:r>
            <a:r>
              <a:rPr lang="sv-SE" b="1" i="0" dirty="0">
                <a:solidFill>
                  <a:srgbClr val="000B3C"/>
                </a:solidFill>
                <a:effectLst/>
                <a:latin typeface="proxima_nova_rgregular"/>
              </a:rPr>
              <a:t>samverkan</a:t>
            </a:r>
            <a:r>
              <a:rPr lang="sv-SE" b="0" i="0" dirty="0">
                <a:solidFill>
                  <a:srgbClr val="000B3C"/>
                </a:solidFill>
                <a:effectLst/>
                <a:latin typeface="proxima_nova_rgregular"/>
              </a:rPr>
              <a:t>. Föreläsning blandas med dialog och praktiska övningar som knyter an till deltagarnas olika verksamheter och förutsättningar.</a:t>
            </a:r>
            <a:br>
              <a:rPr lang="sv-SE" b="0" i="0" dirty="0">
                <a:solidFill>
                  <a:srgbClr val="000B3C"/>
                </a:solidFill>
                <a:effectLst/>
                <a:latin typeface="proxima_nova_rgregular"/>
              </a:rPr>
            </a:br>
            <a:endParaRPr lang="sv-SE" b="0" i="0" dirty="0">
              <a:solidFill>
                <a:srgbClr val="000B3C"/>
              </a:solidFill>
              <a:effectLst/>
              <a:latin typeface="proxima_nova_rgregular"/>
            </a:endParaRPr>
          </a:p>
          <a:p>
            <a:pPr algn="l"/>
            <a:r>
              <a:rPr lang="sv-SE" b="1" i="0" dirty="0">
                <a:solidFill>
                  <a:srgbClr val="000B3C"/>
                </a:solidFill>
                <a:effectLst/>
                <a:latin typeface="chevinpro-demibold"/>
              </a:rPr>
              <a:t>Vänder sig till:</a:t>
            </a:r>
          </a:p>
          <a:p>
            <a:pPr algn="l"/>
            <a:r>
              <a:rPr lang="sv-SE" b="0" i="0" dirty="0">
                <a:solidFill>
                  <a:srgbClr val="000B3C"/>
                </a:solidFill>
                <a:effectLst/>
                <a:latin typeface="proxima_nova_rgregular"/>
              </a:rPr>
              <a:t>Utbildningen är framtagen för </a:t>
            </a:r>
            <a:r>
              <a:rPr lang="sv-SE" b="1" i="0" dirty="0">
                <a:solidFill>
                  <a:srgbClr val="000B3C"/>
                </a:solidFill>
                <a:effectLst/>
                <a:latin typeface="proxima_nova_rgregular"/>
              </a:rPr>
              <a:t>kommuner, regioner och kommunala företag </a:t>
            </a:r>
            <a:r>
              <a:rPr lang="sv-SE" b="0" i="0" dirty="0">
                <a:solidFill>
                  <a:srgbClr val="000B3C"/>
                </a:solidFill>
                <a:effectLst/>
                <a:latin typeface="proxima_nova_rgregular"/>
              </a:rPr>
              <a:t>och vänder sig till </a:t>
            </a:r>
            <a:r>
              <a:rPr lang="sv-SE" b="1" i="0" dirty="0">
                <a:solidFill>
                  <a:srgbClr val="000B3C"/>
                </a:solidFill>
                <a:effectLst/>
                <a:latin typeface="proxima_nova_rgregular"/>
              </a:rPr>
              <a:t>dig som ska leda arbetet </a:t>
            </a:r>
            <a:r>
              <a:rPr lang="sv-SE" b="0" i="0" dirty="0">
                <a:solidFill>
                  <a:srgbClr val="000B3C"/>
                </a:solidFill>
                <a:effectLst/>
                <a:latin typeface="proxima_nova_rgregular"/>
              </a:rPr>
              <a:t>med att stärka friskfaktorer.</a:t>
            </a:r>
            <a:br>
              <a:rPr lang="sv-SE" b="0" i="0" dirty="0">
                <a:solidFill>
                  <a:srgbClr val="000B3C"/>
                </a:solidFill>
                <a:effectLst/>
                <a:latin typeface="proxima_nova_rgregular"/>
              </a:rPr>
            </a:br>
            <a:endParaRPr lang="sv-SE" b="0" i="0" dirty="0">
              <a:solidFill>
                <a:srgbClr val="000B3C"/>
              </a:solidFill>
              <a:effectLst/>
              <a:latin typeface="proxima_nova_rgregular"/>
            </a:endParaRPr>
          </a:p>
          <a:p>
            <a:pPr algn="l"/>
            <a:r>
              <a:rPr lang="sv-SE" b="1" i="0" dirty="0">
                <a:solidFill>
                  <a:srgbClr val="000B3C"/>
                </a:solidFill>
                <a:effectLst/>
                <a:latin typeface="chevinpro-demibold"/>
              </a:rPr>
              <a:t>Förutsättningar för att söka:</a:t>
            </a:r>
          </a:p>
          <a:p>
            <a:pPr algn="l"/>
            <a:r>
              <a:rPr lang="sv-SE" b="0" i="0" dirty="0">
                <a:solidFill>
                  <a:srgbClr val="000B3C"/>
                </a:solidFill>
                <a:effectLst/>
                <a:latin typeface="proxima_nova_rgregular"/>
              </a:rPr>
              <a:t>För att friskfaktorarbetet ska ge mesta möjliga effekt behöver rätt förutsättningar finnas. Därför vill vi att du som ansöker till Friskfaktorsteget:</a:t>
            </a:r>
          </a:p>
          <a:p>
            <a:pPr algn="l">
              <a:buFont typeface="Arial" panose="020B0604020202020204" pitchFamily="34" charset="0"/>
              <a:buChar char="•"/>
            </a:pPr>
            <a:r>
              <a:rPr lang="sv-SE" b="0" i="0" dirty="0">
                <a:solidFill>
                  <a:srgbClr val="000B3C"/>
                </a:solidFill>
                <a:effectLst/>
                <a:latin typeface="proxima_nova_rgregular"/>
              </a:rPr>
              <a:t> är </a:t>
            </a:r>
            <a:r>
              <a:rPr lang="sv-SE" b="1" i="0" dirty="0">
                <a:solidFill>
                  <a:srgbClr val="000B3C"/>
                </a:solidFill>
                <a:effectLst/>
                <a:latin typeface="proxima_nova_rgregular"/>
              </a:rPr>
              <a:t>anställd </a:t>
            </a:r>
            <a:r>
              <a:rPr lang="sv-SE" b="0" i="0" dirty="0">
                <a:solidFill>
                  <a:srgbClr val="000B3C"/>
                </a:solidFill>
                <a:effectLst/>
                <a:latin typeface="proxima_nova_rgregular"/>
              </a:rPr>
              <a:t>inom kommun, region eller kommunalt företag.</a:t>
            </a:r>
          </a:p>
          <a:p>
            <a:pPr algn="l">
              <a:buFont typeface="Arial" panose="020B0604020202020204" pitchFamily="34" charset="0"/>
              <a:buChar char="•"/>
            </a:pPr>
            <a:r>
              <a:rPr lang="sv-SE" b="0" i="0" dirty="0">
                <a:solidFill>
                  <a:srgbClr val="000B3C"/>
                </a:solidFill>
                <a:effectLst/>
                <a:latin typeface="proxima_nova_rgregular"/>
              </a:rPr>
              <a:t> är i en organisation som har </a:t>
            </a:r>
            <a:r>
              <a:rPr lang="sv-SE" b="1" i="0" dirty="0">
                <a:solidFill>
                  <a:srgbClr val="000B3C"/>
                </a:solidFill>
                <a:effectLst/>
                <a:latin typeface="proxima_nova_rgregular"/>
              </a:rPr>
              <a:t>bestämt sig för att satsa </a:t>
            </a:r>
            <a:r>
              <a:rPr lang="sv-SE" b="0" i="0" dirty="0">
                <a:solidFill>
                  <a:srgbClr val="000B3C"/>
                </a:solidFill>
                <a:effectLst/>
                <a:latin typeface="proxima_nova_rgregular"/>
              </a:rPr>
              <a:t>på friskfaktorer. </a:t>
            </a:r>
            <a:r>
              <a:rPr lang="sv-SE" b="1" i="0" dirty="0">
                <a:solidFill>
                  <a:srgbClr val="000B3C"/>
                </a:solidFill>
                <a:effectLst/>
                <a:latin typeface="proxima_nova_rgregular"/>
              </a:rPr>
              <a:t>Ett beslut i ledningsgrupp och/eller i central samverkansgrupp är till stor hjälp.</a:t>
            </a:r>
          </a:p>
          <a:p>
            <a:pPr algn="l">
              <a:buFont typeface="Arial" panose="020B0604020202020204" pitchFamily="34" charset="0"/>
              <a:buChar char="•"/>
            </a:pPr>
            <a:r>
              <a:rPr lang="sv-SE" b="0" i="0" dirty="0">
                <a:solidFill>
                  <a:srgbClr val="000B3C"/>
                </a:solidFill>
                <a:effectLst/>
                <a:latin typeface="proxima_nova_rgregular"/>
              </a:rPr>
              <a:t> har </a:t>
            </a:r>
            <a:r>
              <a:rPr lang="sv-SE" b="1" i="0" dirty="0">
                <a:solidFill>
                  <a:srgbClr val="000B3C"/>
                </a:solidFill>
                <a:effectLst/>
                <a:latin typeface="proxima_nova_rgregular"/>
              </a:rPr>
              <a:t>sett alla avsnitt av Studio Friskfaktor </a:t>
            </a:r>
            <a:r>
              <a:rPr lang="sv-SE" b="0" i="0" dirty="0">
                <a:solidFill>
                  <a:srgbClr val="000B3C"/>
                </a:solidFill>
                <a:effectLst/>
                <a:latin typeface="proxima_nova_rgregular"/>
              </a:rPr>
              <a:t>och har grundläggande kunskap om vad friskfaktorer är, och varför man ska arbeta med dem. https://www.suntarbetsliv.se/verktyg/studio-friskfaktor/</a:t>
            </a:r>
          </a:p>
          <a:p>
            <a:pPr algn="l">
              <a:buFont typeface="Arial" panose="020B0604020202020204" pitchFamily="34" charset="0"/>
              <a:buChar char="•"/>
            </a:pPr>
            <a:r>
              <a:rPr lang="sv-SE" b="0" i="0" dirty="0">
                <a:solidFill>
                  <a:srgbClr val="000B3C"/>
                </a:solidFill>
                <a:effectLst/>
                <a:latin typeface="proxima_nova_rgregular"/>
              </a:rPr>
              <a:t> har en fackligt förtroendevald som kan vara med och </a:t>
            </a:r>
            <a:r>
              <a:rPr lang="sv-SE" b="1" i="0" dirty="0">
                <a:solidFill>
                  <a:srgbClr val="000B3C"/>
                </a:solidFill>
                <a:effectLst/>
                <a:latin typeface="proxima_nova_rgregular"/>
              </a:rPr>
              <a:t>driva arbetet i samverkan </a:t>
            </a:r>
            <a:r>
              <a:rPr lang="sv-SE" b="0" i="0" dirty="0">
                <a:solidFill>
                  <a:srgbClr val="000B3C"/>
                </a:solidFill>
                <a:effectLst/>
                <a:latin typeface="proxima_nova_rgregular"/>
              </a:rPr>
              <a:t>och som också ska gå utbildningen samtidigt.</a:t>
            </a:r>
          </a:p>
          <a:p>
            <a:pPr algn="l"/>
            <a:br>
              <a:rPr lang="sv-SE" b="0" i="0" dirty="0">
                <a:solidFill>
                  <a:srgbClr val="000B3C"/>
                </a:solidFill>
                <a:effectLst/>
                <a:latin typeface="proxima_nova_rgregular"/>
              </a:rPr>
            </a:br>
            <a:r>
              <a:rPr lang="sv-SE" b="0" i="0" dirty="0">
                <a:solidFill>
                  <a:srgbClr val="000B3C"/>
                </a:solidFill>
                <a:effectLst/>
                <a:latin typeface="proxima_nova_rgregular"/>
              </a:rPr>
              <a:t>Vi rekommenderar starkt att </a:t>
            </a:r>
            <a:r>
              <a:rPr lang="sv-SE" b="1" i="0" dirty="0">
                <a:solidFill>
                  <a:srgbClr val="000B3C"/>
                </a:solidFill>
                <a:effectLst/>
                <a:latin typeface="proxima_nova_rgregular"/>
              </a:rPr>
              <a:t>två-tre personer </a:t>
            </a:r>
            <a:r>
              <a:rPr lang="sv-SE" b="0" i="0" dirty="0">
                <a:solidFill>
                  <a:srgbClr val="000B3C"/>
                </a:solidFill>
                <a:effectLst/>
                <a:latin typeface="proxima_nova_rgregular"/>
              </a:rPr>
              <a:t>från organisationen går kursen tillsammans</a:t>
            </a:r>
            <a:r>
              <a:rPr lang="sv-SE" b="1" i="0" dirty="0">
                <a:solidFill>
                  <a:srgbClr val="000B3C"/>
                </a:solidFill>
                <a:effectLst/>
                <a:latin typeface="proxima_nova_rgregular"/>
              </a:rPr>
              <a:t>, till exempel en arbetsmiljöstrateg från HR och ett huvudskyddsombud eller annan facklig förtroendevald från verksamheten.</a:t>
            </a:r>
            <a:r>
              <a:rPr lang="sv-SE" b="0" i="0" dirty="0">
                <a:solidFill>
                  <a:srgbClr val="000B3C"/>
                </a:solidFill>
                <a:effectLst/>
                <a:latin typeface="proxima_nova_rgregular"/>
              </a:rPr>
              <a:t> Organisationer större än 2700 anställda kan ha fler deltagare.</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365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effectLst/>
                <a:latin typeface="Cambria" panose="02040503050406030204" pitchFamily="18" charset="0"/>
                <a:ea typeface="Calibri" panose="020F0502020204030204" pitchFamily="34" charset="0"/>
                <a:cs typeface="Times New Roman" panose="02020603050405020304" pitchFamily="18" charset="0"/>
              </a:rPr>
              <a:t>Valfritt – mer om innehållet i Friskfaktorsteget</a:t>
            </a:r>
            <a:br>
              <a:rPr lang="sv-SE" sz="1800" b="1" dirty="0">
                <a:effectLst/>
                <a:latin typeface="Cambria" panose="02040503050406030204" pitchFamily="18" charset="0"/>
                <a:ea typeface="Calibri" panose="020F0502020204030204" pitchFamily="34" charset="0"/>
                <a:cs typeface="Times New Roman" panose="02020603050405020304" pitchFamily="18" charset="0"/>
              </a:rPr>
            </a:br>
            <a:br>
              <a:rPr lang="sv-SE" sz="1800" b="1" dirty="0">
                <a:effectLst/>
                <a:latin typeface="Cambria" panose="02040503050406030204" pitchFamily="18" charset="0"/>
                <a:ea typeface="Calibri" panose="020F0502020204030204" pitchFamily="34" charset="0"/>
                <a:cs typeface="Times New Roman" panose="02020603050405020304" pitchFamily="18" charset="0"/>
              </a:rPr>
            </a:br>
            <a:r>
              <a:rPr lang="sv-SE" sz="1800" b="1" dirty="0">
                <a:effectLst/>
                <a:latin typeface="Cambria" panose="02040503050406030204" pitchFamily="18" charset="0"/>
                <a:ea typeface="Calibri" panose="020F0502020204030204" pitchFamily="34" charset="0"/>
                <a:cs typeface="Times New Roman" panose="02020603050405020304" pitchFamily="18" charset="0"/>
              </a:rPr>
              <a:t>Modul 1 - Friskfaktorfokus:</a:t>
            </a:r>
            <a:r>
              <a:rPr lang="sv-SE" sz="1800" dirty="0">
                <a:effectLst/>
                <a:latin typeface="Cambria" panose="02040503050406030204" pitchFamily="18" charset="0"/>
                <a:ea typeface="Calibri" panose="020F0502020204030204" pitchFamily="34" charset="0"/>
                <a:cs typeface="Times New Roman" panose="02020603050405020304" pitchFamily="18" charset="0"/>
              </a:rPr>
              <a:t> Vi börjar med att lägga FOKUS på en övergripande förståelse för vad friskfaktorer är och hur de påverkar organisationen, veta hur man via ett friskfaktorarbete bygger en friskfaktorkultur genom beteenden, veta hur friskfaktorer kopplas till övriga styrdokument så som t ex arbetsmiljöpolicy</a:t>
            </a:r>
            <a:br>
              <a:rPr lang="sv-SE" sz="1800" dirty="0">
                <a:effectLst/>
                <a:latin typeface="Cambria" panose="02040503050406030204" pitchFamily="18" charset="0"/>
                <a:ea typeface="Calibri" panose="020F0502020204030204" pitchFamily="34" charset="0"/>
                <a:cs typeface="Times New Roman" panose="02020603050405020304" pitchFamily="18" charset="0"/>
              </a:rPr>
            </a:br>
            <a:br>
              <a:rPr lang="sv-SE" sz="1800" dirty="0">
                <a:effectLst/>
                <a:latin typeface="Cambria" panose="02040503050406030204" pitchFamily="18" charset="0"/>
                <a:ea typeface="Calibri" panose="020F0502020204030204" pitchFamily="34" charset="0"/>
                <a:cs typeface="Times New Roman" panose="02020603050405020304" pitchFamily="18" charset="0"/>
              </a:rPr>
            </a:br>
            <a:r>
              <a:rPr lang="sv-SE" sz="1800" b="1" dirty="0">
                <a:effectLst/>
                <a:latin typeface="Cambria" panose="02040503050406030204" pitchFamily="18" charset="0"/>
                <a:ea typeface="Calibri" panose="020F0502020204030204" pitchFamily="34" charset="0"/>
                <a:cs typeface="Times New Roman" panose="02020603050405020304" pitchFamily="18" charset="0"/>
              </a:rPr>
              <a:t>Modul 2 – Friskfaktorperspektivet:</a:t>
            </a:r>
            <a:r>
              <a:rPr lang="sv-SE" sz="1800" dirty="0">
                <a:effectLst/>
                <a:latin typeface="Cambria" panose="02040503050406030204" pitchFamily="18" charset="0"/>
                <a:ea typeface="Calibri" panose="020F0502020204030204" pitchFamily="34" charset="0"/>
                <a:cs typeface="Times New Roman" panose="02020603050405020304" pitchFamily="18" charset="0"/>
              </a:rPr>
              <a:t> Vi fortsätter i modul 2 att vidga PERSPEKTIVET och förstår vinsterna med ett friskfaktorarbete och ett främjande arbetssätt, får stöd att kunna motivera och förankra ett arbete med friskfaktorer, ha kunskap om samverkan som en nyckel till succé. </a:t>
            </a:r>
            <a:br>
              <a:rPr lang="sv-SE" sz="1800" dirty="0">
                <a:effectLst/>
                <a:latin typeface="Cambria" panose="02040503050406030204" pitchFamily="18" charset="0"/>
                <a:ea typeface="Calibri" panose="020F0502020204030204" pitchFamily="34" charset="0"/>
                <a:cs typeface="Times New Roman" panose="02020603050405020304" pitchFamily="18" charset="0"/>
              </a:rPr>
            </a:br>
            <a:br>
              <a:rPr lang="sv-SE" sz="1800" dirty="0">
                <a:effectLst/>
                <a:latin typeface="Cambria" panose="02040503050406030204" pitchFamily="18" charset="0"/>
                <a:ea typeface="Calibri" panose="020F0502020204030204" pitchFamily="34" charset="0"/>
                <a:cs typeface="Times New Roman" panose="02020603050405020304" pitchFamily="18" charset="0"/>
              </a:rPr>
            </a:br>
            <a:r>
              <a:rPr lang="sv-SE" sz="1800" b="1" dirty="0">
                <a:effectLst/>
                <a:latin typeface="Cambria" panose="02040503050406030204" pitchFamily="18" charset="0"/>
                <a:ea typeface="Calibri" panose="020F0502020204030204" pitchFamily="34" charset="0"/>
                <a:cs typeface="Times New Roman" panose="02020603050405020304" pitchFamily="18" charset="0"/>
              </a:rPr>
              <a:t>Modul 3 – Friskfaktorbasen: </a:t>
            </a:r>
            <a:r>
              <a:rPr lang="sv-SE" sz="1800" b="0" dirty="0">
                <a:effectLst/>
                <a:latin typeface="Cambria" panose="02040503050406030204" pitchFamily="18" charset="0"/>
                <a:ea typeface="Calibri" panose="020F0502020204030204" pitchFamily="34" charset="0"/>
                <a:cs typeface="Times New Roman" panose="02020603050405020304" pitchFamily="18" charset="0"/>
              </a:rPr>
              <a:t>I modul 3 lär vi oss hur man </a:t>
            </a:r>
            <a:r>
              <a:rPr lang="sv-SE" sz="1800" dirty="0">
                <a:effectLst/>
                <a:latin typeface="Cambria" panose="02040503050406030204" pitchFamily="18" charset="0"/>
                <a:ea typeface="Calibri" panose="020F0502020204030204" pitchFamily="34" charset="0"/>
                <a:cs typeface="Times New Roman" panose="02020603050405020304" pitchFamily="18" charset="0"/>
              </a:rPr>
              <a:t>bygger BASEN för ett lyckat förändringsarbete. Kunna skapa ett hållbart friskfaktorarbete över tid är att skapa förutsättningar för beteendeförändring. Skapa tydlighet kring vad man behöver göra själv eller kan möjliggöra för andra, på olika nivåer i organisationen, implementera friskfaktorer i befintliga strukturer och rutiner för långsiktig framgång.</a:t>
            </a:r>
            <a:br>
              <a:rPr lang="sv-SE" sz="1800" dirty="0">
                <a:effectLst/>
                <a:latin typeface="Cambria" panose="02040503050406030204" pitchFamily="18" charset="0"/>
                <a:ea typeface="Calibri" panose="020F0502020204030204" pitchFamily="34" charset="0"/>
                <a:cs typeface="Times New Roman" panose="02020603050405020304" pitchFamily="18" charset="0"/>
              </a:rPr>
            </a:br>
            <a:br>
              <a:rPr lang="sv-SE" sz="1800" dirty="0">
                <a:effectLst/>
                <a:latin typeface="Cambria" panose="02040503050406030204" pitchFamily="18" charset="0"/>
                <a:ea typeface="Calibri" panose="020F0502020204030204" pitchFamily="34" charset="0"/>
                <a:cs typeface="Times New Roman" panose="02020603050405020304" pitchFamily="18" charset="0"/>
              </a:rPr>
            </a:br>
            <a:r>
              <a:rPr lang="sv-SE" sz="1800" b="1" dirty="0">
                <a:effectLst/>
                <a:latin typeface="Cambria" panose="02040503050406030204" pitchFamily="18" charset="0"/>
                <a:ea typeface="Calibri" panose="020F0502020204030204" pitchFamily="34" charset="0"/>
                <a:cs typeface="Times New Roman" panose="02020603050405020304" pitchFamily="18" charset="0"/>
              </a:rPr>
              <a:t>Modul 4 – Friskfaktorkompassen:</a:t>
            </a:r>
            <a:r>
              <a:rPr lang="sv-SE" sz="1800" dirty="0">
                <a:effectLst/>
                <a:latin typeface="Cambria" panose="02040503050406030204" pitchFamily="18" charset="0"/>
                <a:ea typeface="Calibri" panose="020F0502020204030204" pitchFamily="34" charset="0"/>
                <a:cs typeface="Times New Roman" panose="02020603050405020304" pitchFamily="18" charset="0"/>
              </a:rPr>
              <a:t> I modul 4 använder vi KOMPASSEN för att ta ut riktningen i sin egen organisation. </a:t>
            </a:r>
            <a:r>
              <a:rPr lang="sv-SE" sz="1800">
                <a:effectLst/>
                <a:latin typeface="Cambria" panose="02040503050406030204" pitchFamily="18" charset="0"/>
                <a:ea typeface="Calibri" panose="020F0502020204030204" pitchFamily="34" charset="0"/>
                <a:cs typeface="Times New Roman" panose="02020603050405020304" pitchFamily="18" charset="0"/>
              </a:rPr>
              <a:t>Kunna planera och genomföra ett friskfaktorarbete, identifiera kärnkomponenter som är nödvändiga för framgång, använda strategiska tillvägagångssätt för att införa friskfaktorarbetet i hela organisationen samt identifiera och hantera hinder/motstånd. </a:t>
            </a:r>
            <a:br>
              <a:rPr lang="sv-SE" sz="1800" dirty="0">
                <a:effectLst/>
                <a:latin typeface="Cambria" panose="02040503050406030204" pitchFamily="18"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33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Bild 13-14 – valfri fördjupning om friskfaktorer</a:t>
            </a:r>
            <a:br>
              <a:rPr lang="sv-SE"/>
            </a:br>
            <a:br>
              <a:rPr lang="sv-SE"/>
            </a:br>
            <a:r>
              <a:rPr lang="sv-SE"/>
              <a:t>I Frisfaktorsteget lär sig förändringsledare hur man aktivt och medvetet kan förflytta sig mot önskat läge – i samverkan. Att arbeta med friskfaktorer innebär insikter om att allt vi gör och inte gör, spelar roll och ger effekt.</a:t>
            </a:r>
            <a:r>
              <a:rPr lang="sv-SE" sz="1200" b="0">
                <a:effectLst/>
                <a:latin typeface="Cambria"/>
                <a:ea typeface="Calibri" panose="020F0502020204030204" pitchFamily="34" charset="0"/>
                <a:cs typeface="Times New Roman" panose="02020603050405020304" pitchFamily="18" charset="0"/>
              </a:rPr>
              <a:t> Ett nuläge är ingen slump – det ser ut som det gör av en anledning. V</a:t>
            </a:r>
            <a:r>
              <a:rPr lang="sv-SE"/>
              <a:t>ad behöver vi göra för att nå ett önskat läge med starkare friskfaktorer? </a:t>
            </a:r>
            <a:br>
              <a:rPr lang="sv-SE">
                <a:cs typeface="+mn-lt"/>
              </a:rPr>
            </a:br>
            <a:br>
              <a:rPr lang="sv-SE">
                <a:cs typeface="+mn-lt"/>
              </a:rPr>
            </a:br>
            <a:r>
              <a:rPr lang="sv-SE"/>
              <a:t>Det arbetet är inget som ska ske vid sidan av verksamheten, utan integreras i det dagliga arbetet och i befintliga system och strukturer. Friskfaktorer är </a:t>
            </a:r>
            <a:r>
              <a:rPr lang="sv-SE" err="1"/>
              <a:t>HUR’et</a:t>
            </a:r>
            <a:r>
              <a:rPr lang="sv-SE"/>
              <a:t> – de vägleder oss i hur vi skapar en god arbetsmiljö, så att vi med rätt förutsättningar kan må gott och prestera väl på jobbet. </a:t>
            </a:r>
            <a:br>
              <a:rPr lang="sv-SE">
                <a:cs typeface="+mn-lt"/>
              </a:rPr>
            </a:br>
            <a:br>
              <a:rPr lang="sv-SE">
                <a:cs typeface="+mn-lt"/>
              </a:rPr>
            </a:br>
            <a:endParaRPr lang="sv-SE"/>
          </a:p>
          <a:p>
            <a:pPr>
              <a:lnSpc>
                <a:spcPct val="107000"/>
              </a:lnSpc>
              <a:spcAft>
                <a:spcPts val="800"/>
              </a:spcAft>
            </a:pPr>
            <a:endParaRPr lang="sv-SE" sz="1200" b="0">
              <a:effectLst/>
              <a:latin typeface="Cambria" panose="02040503050406030204" pitchFamily="18" charset="0"/>
              <a:cs typeface="Times New Roman" panose="02020603050405020304" pitchFamily="18" charset="0"/>
            </a:endParaRPr>
          </a:p>
          <a:p>
            <a:pPr defTabSz="924619">
              <a:lnSpc>
                <a:spcPct val="107000"/>
              </a:lnSpc>
              <a:spcAft>
                <a:spcPts val="809"/>
              </a:spcAft>
              <a:defRPr/>
            </a:pPr>
            <a:endParaRPr lang="sv-SE" b="1">
              <a:solidFill>
                <a:prstClr val="black"/>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defTabSz="636850">
              <a:defRPr/>
            </a:pPr>
            <a:fld id="{E71B5D58-1387-4385-A7F0-FA6862C94009}" type="slidenum">
              <a:rPr lang="sv-SE" sz="1500">
                <a:solidFill>
                  <a:prstClr val="black"/>
                </a:solidFill>
                <a:latin typeface="Calibri"/>
              </a:rPr>
              <a:pPr defTabSz="636850">
                <a:defRPr/>
              </a:pPr>
              <a:t>13</a:t>
            </a:fld>
            <a:endParaRPr lang="sv-SE" sz="1500">
              <a:solidFill>
                <a:prstClr val="black"/>
              </a:solidFill>
              <a:latin typeface="Calibri"/>
            </a:endParaRPr>
          </a:p>
        </p:txBody>
      </p:sp>
    </p:spTree>
    <p:extLst>
      <p:ext uri="{BB962C8B-B14F-4D97-AF65-F5344CB8AC3E}">
        <p14:creationId xmlns:p14="http://schemas.microsoft.com/office/powerpoint/2010/main" val="340311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Att börja fråga vad vi gör som fungerar bra och fördjupa med frågan ”Varför funkar det?” är att arbeta främjande. På det viset kan man både finna stolthet i det vi gör bra, men också få en chans att medvetandegöra hur vi faktiskt gör för att kunna sprida det till andra områden eller verksamheter. Att arbeta medvetet och aktivt med att stärka det som fungerar inom varje friskfaktor är en framgångsnyckel.</a:t>
            </a:r>
            <a:r>
              <a:rPr lang="sv-SE" sz="1200" b="0" i="0">
                <a:effectLst/>
                <a:latin typeface="Cambria" panose="02040503050406030204" pitchFamily="18" charset="0"/>
                <a:cs typeface="Times New Roman" panose="02020603050405020304" pitchFamily="18" charset="0"/>
              </a:rPr>
              <a:t> </a:t>
            </a:r>
            <a:endParaRPr lang="sv-SE"/>
          </a:p>
        </p:txBody>
      </p:sp>
      <p:sp>
        <p:nvSpPr>
          <p:cNvPr id="4" name="Platshållare för bildnummer 3"/>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14</a:t>
            </a:fld>
            <a:endParaRPr lang="sv-SE">
              <a:solidFill>
                <a:prstClr val="black"/>
              </a:solidFill>
              <a:latin typeface="Calibri"/>
            </a:endParaRPr>
          </a:p>
        </p:txBody>
      </p:sp>
    </p:spTree>
    <p:extLst>
      <p:ext uri="{BB962C8B-B14F-4D97-AF65-F5344CB8AC3E}">
        <p14:creationId xmlns:p14="http://schemas.microsoft.com/office/powerpoint/2010/main" val="3952594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2000"/>
              </a:lnSpc>
              <a:spcBef>
                <a:spcPts val="0"/>
              </a:spcBef>
              <a:spcAft>
                <a:spcPts val="0"/>
              </a:spcAft>
              <a:buClrTx/>
              <a:buSzTx/>
              <a:buFontTx/>
              <a:buNone/>
              <a:tabLst/>
              <a:defRPr/>
            </a:pPr>
            <a:r>
              <a:rPr lang="sv-SE"/>
              <a:t>För att hela organisationen ska lyckas nå önskat läge behöver alla funktioner och roller på olika nivåer bidra och skapa förutsättningar utifrån sitt mandat. </a:t>
            </a:r>
            <a:r>
              <a:rPr lang="sv-SE">
                <a:latin typeface="Cambria" panose="02040503050406030204" pitchFamily="18" charset="0"/>
                <a:ea typeface="Calibri" panose="020F0502020204030204" pitchFamily="34" charset="0"/>
                <a:cs typeface="Times New Roman" panose="02020603050405020304" pitchFamily="18" charset="0"/>
              </a:rPr>
              <a:t>Många kan tro att friskfaktorarbete är något stort som kommer att ta mycket tid och resurser från verksamheten. Men det är inte erfarenheten hos dem som börjar arbeta med friskfaktorer. Det handlar inte om att göra en massa nytt. Vi kan inventera vad vi redan gör som stärker friskfaktorerna och fortsätta med det. Vi ser då lätt om vi behöver skruva på något annat! Vi ska inte göra mer – bara annorlunda!</a:t>
            </a:r>
            <a:br>
              <a:rPr lang="sv-SE">
                <a:latin typeface="Cambria" panose="02040503050406030204" pitchFamily="18" charset="0"/>
                <a:ea typeface="Calibri" panose="020F0502020204030204" pitchFamily="34" charset="0"/>
                <a:cs typeface="Times New Roman" panose="02020603050405020304" pitchFamily="18" charset="0"/>
              </a:rPr>
            </a:br>
            <a:endParaRPr lang="sv-SE">
              <a:latin typeface="Cambria" panose="02040503050406030204" pitchFamily="18"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333"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33"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66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VALFRITT </a:t>
            </a:r>
            <a:r>
              <a:rPr lang="sv-SE"/>
              <a:t>– Inspirationsfilm med exempel, dels på hur man kan börja arbeta med friskfaktorer, dels på hur betydelsefullt det är att ha en processledare!</a:t>
            </a:r>
            <a:br>
              <a:rPr lang="sv-SE"/>
            </a:br>
            <a:br>
              <a:rPr lang="sv-SE"/>
            </a:br>
            <a:r>
              <a:rPr lang="sv-SE"/>
              <a:t>Film från målgruppen, Region Västerbotten, Serviceenheten.</a:t>
            </a:r>
            <a:br>
              <a:rPr lang="sv-SE"/>
            </a:br>
            <a:r>
              <a:rPr lang="sv-SE"/>
              <a:t>https://www.youtube.com/watch?v=ZSJtOYfjjFA</a:t>
            </a:r>
          </a:p>
          <a:p>
            <a:r>
              <a:rPr lang="sv-SE"/>
              <a:t>Ur Studio Friskfaktor, program 3.</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831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a:cs typeface="Times New Roman"/>
              </a:rPr>
              <a:t>Utbildning för att öka kunskap och inspirera till lokalt arbete med friskfaktorer!</a:t>
            </a:r>
          </a:p>
          <a:p>
            <a:r>
              <a:rPr lang="sv-SE" sz="1100">
                <a:cs typeface="Times New Roman"/>
              </a:rPr>
              <a:t>Riktad till: lokala parter och samverkansgrupper i kommuner, regioner och kommunala företag</a:t>
            </a:r>
          </a:p>
          <a:p>
            <a:r>
              <a:rPr lang="sv-SE" sz="1100">
                <a:cs typeface="Times New Roman"/>
              </a:rPr>
              <a:t>Fyra program att titta på.</a:t>
            </a:r>
          </a:p>
          <a:p>
            <a:endParaRPr lang="sv-SE" sz="1100">
              <a:cs typeface="Times New Roman"/>
            </a:endParaRPr>
          </a:p>
          <a:p>
            <a:pPr marL="0" marR="0" lvl="0" indent="0" algn="l" defTabSz="924618" rtl="0" eaLnBrk="1" fontAlgn="auto" latinLnBrk="0" hangingPunct="1">
              <a:lnSpc>
                <a:spcPct val="100000"/>
              </a:lnSpc>
              <a:spcBef>
                <a:spcPts val="0"/>
              </a:spcBef>
              <a:spcAft>
                <a:spcPts val="0"/>
              </a:spcAft>
              <a:buClrTx/>
              <a:buSzTx/>
              <a:buFontTx/>
              <a:buNone/>
              <a:tabLst/>
              <a:defRPr/>
            </a:pPr>
            <a:r>
              <a:rPr lang="sv-SE" sz="1100">
                <a:solidFill>
                  <a:prstClr val="black"/>
                </a:solidFill>
              </a:rPr>
              <a:t>Gå gärna utbildningen tillsammans! </a:t>
            </a:r>
            <a:r>
              <a:rPr lang="sv-SE" sz="1100">
                <a:cs typeface="Times New Roman"/>
              </a:rPr>
              <a:t>Titta tillsammans och diskutera innehållet efteråt. </a:t>
            </a:r>
            <a:r>
              <a:rPr lang="sv-SE" sz="1100">
                <a:solidFill>
                  <a:prstClr val="black"/>
                </a:solidFill>
              </a:rPr>
              <a:t>T ex om ni är en samverkansgrupp, skyddskommitté, ledningsgrupp, HR-avdelning osv.</a:t>
            </a:r>
          </a:p>
          <a:p>
            <a:endParaRPr lang="de-DE"/>
          </a:p>
        </p:txBody>
      </p:sp>
      <p:sp>
        <p:nvSpPr>
          <p:cNvPr id="4" name="Platshållare för bildnummer 3"/>
          <p:cNvSpPr>
            <a:spLocks noGrp="1"/>
          </p:cNvSpPr>
          <p:nvPr>
            <p:ph type="sldNum" sz="quarter" idx="5"/>
          </p:nvPr>
        </p:nvSpPr>
        <p:spPr/>
        <p:txBody>
          <a:bodyPr/>
          <a:lstStyle/>
          <a:p>
            <a:pPr defTabSz="924596">
              <a:defRPr/>
            </a:pPr>
            <a:fld id="{1D66B635-C0BC-44CB-9CC7-7036E6966ABF}" type="slidenum">
              <a:rPr lang="de-DE">
                <a:solidFill>
                  <a:prstClr val="black"/>
                </a:solidFill>
                <a:latin typeface="Calibri"/>
              </a:rPr>
              <a:pPr defTabSz="924596">
                <a:defRPr/>
              </a:pPr>
              <a:t>17</a:t>
            </a:fld>
            <a:endParaRPr lang="de-DE">
              <a:solidFill>
                <a:prstClr val="black"/>
              </a:solidFill>
              <a:latin typeface="Calibri"/>
            </a:endParaRPr>
          </a:p>
        </p:txBody>
      </p:sp>
    </p:spTree>
    <p:extLst>
      <p:ext uri="{BB962C8B-B14F-4D97-AF65-F5344CB8AC3E}">
        <p14:creationId xmlns:p14="http://schemas.microsoft.com/office/powerpoint/2010/main" val="140060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18</a:t>
            </a:fld>
            <a:endParaRPr lang="sv-SE"/>
          </a:p>
        </p:txBody>
      </p:sp>
    </p:spTree>
    <p:extLst>
      <p:ext uri="{BB962C8B-B14F-4D97-AF65-F5344CB8AC3E}">
        <p14:creationId xmlns:p14="http://schemas.microsoft.com/office/powerpoint/2010/main" val="102456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Suntarbetsliv är en ideell förening som bildades 2012 utifrån en övertygelse om att alla arbetsplatser </a:t>
            </a:r>
            <a:r>
              <a:rPr lang="sv-SE" b="1"/>
              <a:t>kan och ska </a:t>
            </a:r>
            <a:r>
              <a:rPr lang="sv-SE"/>
              <a:t>vara friska och attraktiva. </a:t>
            </a:r>
            <a:r>
              <a:rPr lang="sv-SE" i="0"/>
              <a:t>Friska </a:t>
            </a:r>
            <a:r>
              <a:rPr lang="sv-SE" b="0" i="0"/>
              <a:t>och attraktiva arbetsplatser är bättre rustade för att möta alla de utmaningar som finns. Aktuellt idag är t ex kompetensförsörjningen.</a:t>
            </a:r>
            <a:br>
              <a:rPr lang="sv-SE" b="0" i="0"/>
            </a:br>
            <a:endParaRPr lang="sv-SE" b="0" i="0"/>
          </a:p>
          <a:p>
            <a:pPr defTabSz="914337">
              <a:defRPr/>
            </a:pPr>
            <a:r>
              <a:rPr lang="sv-SE">
                <a:cs typeface="Calibri"/>
              </a:rPr>
              <a:t>Suntarbetsliv ger stöd och inspiration till </a:t>
            </a:r>
            <a:r>
              <a:rPr lang="sv-SE" b="1">
                <a:cs typeface="Calibri"/>
              </a:rPr>
              <a:t>HUR</a:t>
            </a:r>
            <a:r>
              <a:rPr lang="sv-SE">
                <a:cs typeface="Calibri"/>
              </a:rPr>
              <a:t> </a:t>
            </a:r>
            <a:r>
              <a:rPr lang="sv-SE" b="1">
                <a:cs typeface="Calibri"/>
              </a:rPr>
              <a:t>man praktiskt </a:t>
            </a:r>
            <a:r>
              <a:rPr lang="sv-SE">
                <a:cs typeface="Calibri"/>
              </a:rPr>
              <a:t>kan arbeta med arbetsmiljöfrågor och verksamhetsutveckling till kommuner, regioner och kommunala bolag.</a:t>
            </a:r>
          </a:p>
          <a:p>
            <a:pPr defTabSz="914337">
              <a:defRPr/>
            </a:pPr>
            <a:endParaRPr lang="sv-SE">
              <a:cs typeface="Calibri"/>
            </a:endParaRPr>
          </a:p>
          <a:p>
            <a:pPr defTabSz="914337">
              <a:defRPr/>
            </a:pPr>
            <a:r>
              <a:rPr lang="sv-SE"/>
              <a:t>Allt är </a:t>
            </a:r>
            <a:r>
              <a:rPr lang="sv-SE" b="1"/>
              <a:t>forskningsbaserat </a:t>
            </a:r>
            <a:r>
              <a:rPr lang="sv-SE" b="0"/>
              <a:t>och i uppdraget </a:t>
            </a:r>
            <a:r>
              <a:rPr lang="sv-SE"/>
              <a:t>ingår att göra forskning </a:t>
            </a:r>
            <a:r>
              <a:rPr lang="sv-SE" b="0" i="0"/>
              <a:t>känd och tillämpad.</a:t>
            </a:r>
          </a:p>
          <a:p>
            <a:pPr defTabSz="904170">
              <a:defRPr/>
            </a:pPr>
            <a:r>
              <a:rPr lang="sv-SE" b="0"/>
              <a:t>Det är också </a:t>
            </a:r>
            <a:r>
              <a:rPr lang="sv-SE" b="1"/>
              <a:t>kostnadsfritt</a:t>
            </a:r>
            <a:r>
              <a:rPr lang="sv-SE" b="0"/>
              <a:t> i och med att Suntarbetsliv </a:t>
            </a:r>
            <a:r>
              <a:rPr lang="sv-SE" b="1"/>
              <a:t>finansieras</a:t>
            </a:r>
            <a:r>
              <a:rPr lang="sv-SE" b="0"/>
              <a:t> genom </a:t>
            </a:r>
            <a:r>
              <a:rPr lang="sv-SE" b="0" err="1"/>
              <a:t>afa</a:t>
            </a:r>
            <a:r>
              <a:rPr lang="sv-SE" b="0"/>
              <a:t>-försäkring.</a:t>
            </a:r>
          </a:p>
          <a:p>
            <a:pPr defTabSz="914337">
              <a:defRPr/>
            </a:pPr>
            <a:endParaRPr lang="sv-SE">
              <a:cs typeface="Calibri"/>
            </a:endParaRPr>
          </a:p>
        </p:txBody>
      </p:sp>
      <p:sp>
        <p:nvSpPr>
          <p:cNvPr id="4" name="Platshållare för bildnummer 3"/>
          <p:cNvSpPr>
            <a:spLocks noGrp="1"/>
          </p:cNvSpPr>
          <p:nvPr>
            <p:ph type="sldNum" sz="quarter" idx="5"/>
          </p:nvPr>
        </p:nvSpPr>
        <p:spPr/>
        <p:txBody>
          <a:bodyPr/>
          <a:lstStyle/>
          <a:p>
            <a:fld id="{E71B5D58-1387-4385-A7F0-FA6862C94009}" type="slidenum">
              <a:rPr lang="sv-SE" smtClean="0"/>
              <a:t>2</a:t>
            </a:fld>
            <a:endParaRPr lang="sv-SE"/>
          </a:p>
        </p:txBody>
      </p:sp>
    </p:spTree>
    <p:extLst>
      <p:ext uri="{BB962C8B-B14F-4D97-AF65-F5344CB8AC3E}">
        <p14:creationId xmlns:p14="http://schemas.microsoft.com/office/powerpoint/2010/main" val="158166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200"/>
              <a:t>Suntarbetsliv drivs gemensamt av arbetsgivar- och arbetstagarparterna: SKR, </a:t>
            </a:r>
            <a:r>
              <a:rPr lang="sv-SE" sz="2200" err="1"/>
              <a:t>Sobona</a:t>
            </a:r>
            <a:r>
              <a:rPr lang="sv-SE" sz="2200"/>
              <a:t> och de fackliga organisationerna inom KR-sektorn. Allt arbete bedrivs i samverkan.</a:t>
            </a:r>
          </a:p>
        </p:txBody>
      </p:sp>
      <p:sp>
        <p:nvSpPr>
          <p:cNvPr id="4" name="Platshållare för bildnumm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2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a:t>
            </a:fld>
            <a:endParaRPr kumimoji="0" lang="sv-SE" sz="2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98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Friskfaktorerna är ett strukturerat sätt att arbeta med arbetsmiljön. En god arbetsmiljö leder till nöjda medarbetare som mår bra och presterar väl. I slutändan leder det till att man blir en mer attraktiv arbetsgivare och bygger en robust organisation som bättre klarar av utmaningar. Kompetensutmaningen är en anledning till parternas satsning på friskfaktorer.</a:t>
            </a:r>
            <a:br>
              <a:rPr lang="sv-SE" dirty="0"/>
            </a:br>
            <a:br>
              <a:rPr lang="sv-SE" dirty="0"/>
            </a:br>
            <a:r>
              <a:rPr lang="sv-SE" dirty="0"/>
              <a:t>Suntarbetsliv hade under åren 2018-2022 ett uppdrag att hjälpa organisationer att implementera friskfaktorer. Projektet Lokalt stöd hann med 55 olika kommuner, regioner och kommunala bolag. Resultat och erfarenheter från den satsningen ligger till grund för att parterna nu är överens om att friskfaktorer är vägen för att skapa friskare arbetsplatser. </a:t>
            </a:r>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385804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 </a:t>
            </a:r>
            <a:r>
              <a:rPr lang="sv-SE" sz="1200" b="1" dirty="0"/>
              <a:t>Efterhjälpande arbete </a:t>
            </a:r>
            <a:r>
              <a:rPr lang="sv-SE" sz="1200" dirty="0"/>
              <a:t>är nödvändigt när något redan har hänt – vi måste ta hand om t ex </a:t>
            </a:r>
            <a:r>
              <a:rPr lang="sv-SE" sz="1200" dirty="0" err="1"/>
              <a:t>rehabärenden</a:t>
            </a:r>
            <a:r>
              <a:rPr lang="sv-SE" sz="1200" dirty="0"/>
              <a:t>, konflikthantering osv. Men i den bästa av världar skulle detta inte behöva hända. Ändå känner många igen att de lägger mycket tid </a:t>
            </a:r>
            <a:r>
              <a:rPr lang="sv-SE" dirty="0"/>
              <a:t>här</a:t>
            </a:r>
            <a:r>
              <a:rPr lang="sv-SE" sz="1200" dirty="0"/>
              <a:t>.</a:t>
            </a:r>
            <a:br>
              <a:rPr lang="sv-SE" sz="1200" dirty="0">
                <a:cs typeface="+mn-lt"/>
              </a:rPr>
            </a:br>
            <a:r>
              <a:rPr lang="sv-SE" sz="1200" b="1" dirty="0"/>
              <a:t>- Förebyggande arbete </a:t>
            </a:r>
            <a:r>
              <a:rPr lang="sv-SE" sz="1200" dirty="0"/>
              <a:t>är vi vana vid och har goda rutiner för. Vi har länge förebyggt risker och fått ned arbetsskador och dödsfall. Det är bra. Det ska vi fortsätta med. </a:t>
            </a:r>
            <a:br>
              <a:rPr lang="sv-SE" sz="1200" dirty="0">
                <a:cs typeface="+mn-lt"/>
              </a:rPr>
            </a:br>
            <a:r>
              <a:rPr lang="sv-SE" sz="1200" dirty="0"/>
              <a:t>- </a:t>
            </a:r>
            <a:r>
              <a:rPr lang="sv-SE" sz="1200" b="1" dirty="0"/>
              <a:t>Vi behöver dock börja arbeta mer främjande.</a:t>
            </a:r>
            <a:r>
              <a:rPr lang="sv-SE" sz="1200" dirty="0"/>
              <a:t> Genom att medvetet och strukturerat uppmärksamma det vi gör bra som fungerar kan vi lära av det och sprida till andra områden. Att arbeta främjande är att också skapa mervärden i organisationen. </a:t>
            </a:r>
            <a:r>
              <a:rPr lang="sv-SE" sz="1200" b="1" dirty="0"/>
              <a:t>Friskfaktorerna vägleder oss </a:t>
            </a:r>
            <a:r>
              <a:rPr lang="sv-SE" sz="1200" dirty="0"/>
              <a:t>i att arbeta främjande – de ger en målbild för hur det ska vara när det fungerar.</a:t>
            </a:r>
          </a:p>
          <a:p>
            <a:endParaRPr lang="sv-SE" sz="1200" b="0" dirty="0"/>
          </a:p>
          <a:p>
            <a:pPr marL="0" marR="0" lvl="0" indent="0" algn="l" defTabSz="924712" rtl="0" eaLnBrk="1" fontAlgn="auto" latinLnBrk="0" hangingPunct="1">
              <a:lnSpc>
                <a:spcPct val="100000"/>
              </a:lnSpc>
              <a:spcBef>
                <a:spcPts val="0"/>
              </a:spcBef>
              <a:spcAft>
                <a:spcPts val="0"/>
              </a:spcAft>
              <a:buClrTx/>
              <a:buSzTx/>
              <a:buFontTx/>
              <a:buNone/>
              <a:tabLst/>
              <a:defRPr/>
            </a:pPr>
            <a:r>
              <a:rPr lang="sv-SE" b="0" i="0" u="none" dirty="0"/>
              <a:t>Ofta har vi organisatoriska problem som vi tenderar att lösa på individnivå.</a:t>
            </a:r>
            <a:r>
              <a:rPr lang="sv-SE" sz="1200" b="0" i="1" dirty="0">
                <a:solidFill>
                  <a:prstClr val="black"/>
                </a:solidFill>
                <a:latin typeface="+mn-lt"/>
              </a:rPr>
              <a:t> </a:t>
            </a:r>
            <a:r>
              <a:rPr lang="sv-SE" sz="1200" b="0" i="0" dirty="0">
                <a:solidFill>
                  <a:prstClr val="black"/>
                </a:solidFill>
                <a:latin typeface="+mn-lt"/>
              </a:rPr>
              <a:t>En person som bli sjukskriven p.g.a. sitt arbete och kommer tillbaka till en likadan organisation som inte har förändrats löper stor risk att bli sjukskriven igen. </a:t>
            </a:r>
            <a:r>
              <a:rPr lang="sv-SE" sz="1200" b="0" dirty="0">
                <a:solidFill>
                  <a:prstClr val="black"/>
                </a:solidFill>
                <a:latin typeface="+mn-lt"/>
              </a:rPr>
              <a:t>Det främjande perspektivet är därför särskilt viktigt på </a:t>
            </a:r>
            <a:r>
              <a:rPr lang="sv-SE" sz="1200" b="1" dirty="0">
                <a:solidFill>
                  <a:prstClr val="black"/>
                </a:solidFill>
                <a:latin typeface="+mn-lt"/>
              </a:rPr>
              <a:t>ORGANISATORISK NIVÅ</a:t>
            </a:r>
            <a:r>
              <a:rPr lang="sv-SE" sz="1200" b="0" dirty="0">
                <a:solidFill>
                  <a:prstClr val="black"/>
                </a:solidFill>
                <a:latin typeface="+mn-lt"/>
              </a:rPr>
              <a:t>! Då skapar man rätt förutsättningar för en frisk organisation. </a:t>
            </a:r>
            <a:endParaRPr lang="sv-SE" sz="1200" b="1" dirty="0">
              <a:solidFill>
                <a:prstClr val="black"/>
              </a:solidFill>
              <a:latin typeface="Calibri" panose="020F0502020204030204"/>
            </a:endParaRPr>
          </a:p>
        </p:txBody>
      </p:sp>
      <p:sp>
        <p:nvSpPr>
          <p:cNvPr id="4" name="Platshållare för bildnummer 3"/>
          <p:cNvSpPr>
            <a:spLocks noGrp="1"/>
          </p:cNvSpPr>
          <p:nvPr>
            <p:ph type="sldNum" sz="quarter" idx="5"/>
          </p:nvPr>
        </p:nvSpPr>
        <p:spPr/>
        <p:txBody>
          <a:bodyPr/>
          <a:lstStyle/>
          <a:p>
            <a:pPr marL="0" marR="0" lvl="0" indent="0" algn="r" defTabSz="924619"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619"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590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i="0" dirty="0"/>
            </a:br>
            <a:r>
              <a:rPr lang="sv-SE" i="0" dirty="0"/>
              <a:t>En dålig arbetsmiljö är kostsam för både arbetsgivare och arbetstagare. Utifrån forskningen kan vi säga att om vi utgår från </a:t>
            </a:r>
          </a:p>
          <a:p>
            <a:pPr marL="171450" indent="-171450">
              <a:buFontTx/>
              <a:buChar char="-"/>
            </a:pPr>
            <a:r>
              <a:rPr lang="sv-SE" i="0" dirty="0"/>
              <a:t>Den rena sjukfrånvarokostnaden, dvs enbart den sjuklön som arbetsgivaren betalar, så</a:t>
            </a:r>
          </a:p>
          <a:p>
            <a:pPr marL="171450" indent="-171450">
              <a:buFontTx/>
              <a:buChar char="-"/>
            </a:pPr>
            <a:r>
              <a:rPr lang="sv-SE" i="0" dirty="0"/>
              <a:t>Är kostnaden för hälsoproblem på arbetsplatsen </a:t>
            </a:r>
            <a:r>
              <a:rPr lang="sv-SE" b="1" i="0" dirty="0"/>
              <a:t>dubbelt så hög</a:t>
            </a:r>
            <a:r>
              <a:rPr lang="sv-SE" i="0" dirty="0"/>
              <a:t> än sjukfrånvarokostnaderna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dirty="0"/>
              <a:t>Arbetsmiljöproblem är </a:t>
            </a:r>
            <a:r>
              <a:rPr lang="sv-SE" b="1" i="0" dirty="0"/>
              <a:t>väldigt mycket högre </a:t>
            </a:r>
            <a:r>
              <a:rPr lang="sv-SE" i="0" dirty="0"/>
              <a:t>än sjukfrånvarokostnaderna = </a:t>
            </a:r>
            <a:r>
              <a:rPr lang="sv-SE" b="1" i="0" dirty="0"/>
              <a:t>k</a:t>
            </a:r>
            <a:r>
              <a:rPr lang="sv-SE" sz="1200" b="1" dirty="0">
                <a:effectLst/>
                <a:latin typeface="Cambria" panose="02040503050406030204" pitchFamily="18" charset="0"/>
                <a:ea typeface="Calibri" panose="020F0502020204030204" pitchFamily="34" charset="0"/>
                <a:cs typeface="Times New Roman" panose="02020603050405020304" pitchFamily="18" charset="0"/>
              </a:rPr>
              <a:t>onsekvenser av svaga friskfaktorer.</a:t>
            </a:r>
            <a:br>
              <a:rPr lang="sv-SE" i="0" dirty="0"/>
            </a:br>
            <a:endParaRPr lang="sv-S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0" dirty="0">
                <a:effectLst/>
                <a:latin typeface="Cambria" panose="02040503050406030204" pitchFamily="18" charset="0"/>
                <a:ea typeface="Calibri" panose="020F0502020204030204" pitchFamily="34" charset="0"/>
                <a:cs typeface="Times New Roman" panose="02020603050405020304" pitchFamily="18" charset="0"/>
              </a:rPr>
              <a:t>F</a:t>
            </a:r>
            <a:r>
              <a:rPr lang="sv-SE" sz="1800" dirty="0">
                <a:effectLst/>
                <a:latin typeface="Cambria" panose="02040503050406030204" pitchFamily="18" charset="0"/>
                <a:ea typeface="Calibri" panose="020F0502020204030204" pitchFamily="34" charset="0"/>
                <a:cs typeface="Times New Roman" panose="02020603050405020304" pitchFamily="18" charset="0"/>
              </a:rPr>
              <a:t>orskning har visat att hälsofrämjande insatser ger stor avkastning på pengarna.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mbria" panose="02040503050406030204" pitchFamily="18" charset="0"/>
                <a:ea typeface="Calibri" panose="020F0502020204030204" pitchFamily="34" charset="0"/>
                <a:cs typeface="Times New Roman" panose="02020603050405020304" pitchFamily="18" charset="0"/>
              </a:rPr>
              <a:t> </a:t>
            </a:r>
          </a:p>
          <a:p>
            <a:pPr>
              <a:lnSpc>
                <a:spcPct val="102000"/>
              </a:lnSpc>
            </a:pPr>
            <a:r>
              <a:rPr lang="sv-SE" sz="1800" dirty="0" err="1">
                <a:effectLst/>
                <a:latin typeface="Cambria" panose="02040503050406030204" pitchFamily="18" charset="0"/>
                <a:ea typeface="Calibri" panose="020F0502020204030204" pitchFamily="34" charset="0"/>
                <a:cs typeface="Times New Roman" panose="02020603050405020304" pitchFamily="18" charset="0"/>
              </a:rPr>
              <a:t>Mynaks</a:t>
            </a:r>
            <a:r>
              <a:rPr lang="sv-SE" sz="1800" dirty="0">
                <a:effectLst/>
                <a:latin typeface="Cambria" panose="02040503050406030204" pitchFamily="18" charset="0"/>
                <a:ea typeface="Calibri" panose="020F0502020204030204" pitchFamily="34" charset="0"/>
                <a:cs typeface="Times New Roman" panose="02020603050405020304" pitchFamily="18" charset="0"/>
              </a:rPr>
              <a:t> analysverktyg kopplat till </a:t>
            </a:r>
            <a:r>
              <a:rPr lang="sv-SE" sz="1800" dirty="0" err="1">
                <a:effectLst/>
                <a:latin typeface="Cambria" panose="02040503050406030204" pitchFamily="18" charset="0"/>
                <a:ea typeface="Calibri" panose="020F0502020204030204" pitchFamily="34" charset="0"/>
                <a:cs typeface="Times New Roman" panose="02020603050405020304" pitchFamily="18" charset="0"/>
              </a:rPr>
              <a:t>Mynaks</a:t>
            </a:r>
            <a:r>
              <a:rPr lang="sv-SE" sz="1800" dirty="0">
                <a:effectLst/>
                <a:latin typeface="Cambria" panose="02040503050406030204" pitchFamily="18" charset="0"/>
                <a:ea typeface="Calibri" panose="020F0502020204030204" pitchFamily="34" charset="0"/>
                <a:cs typeface="Times New Roman" panose="02020603050405020304" pitchFamily="18" charset="0"/>
              </a:rPr>
              <a:t> studie om arbetsmiljösatsningar och ekonomi</a:t>
            </a:r>
          </a:p>
          <a:p>
            <a:pPr>
              <a:lnSpc>
                <a:spcPct val="102000"/>
              </a:lnSpc>
            </a:pPr>
            <a:r>
              <a:rPr lang="sv-SE" sz="1800" u="sng"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hlinkClick r:id="rId3"/>
              </a:rPr>
              <a:t>Arbetshälsoekonomiskt analysverktyg – psykisk ohälsa – Myndigheten för arbetsmiljökunskap (mynak.se)</a:t>
            </a:r>
            <a:endParaRPr lang="sv-SE"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35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Malin Lohela Karlsson är forskare och arbetshälsoekonom. </a:t>
            </a:r>
            <a:br>
              <a:rPr lang="sv-SE" sz="1200" b="0" kern="1200" dirty="0">
                <a:solidFill>
                  <a:schemeClr val="tx1"/>
                </a:solidFill>
                <a:effectLst/>
                <a:latin typeface="+mn-lt"/>
                <a:ea typeface="+mn-ea"/>
                <a:cs typeface="+mn-cs"/>
              </a:rPr>
            </a:br>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Film: Investera i arbetsmiljö </a:t>
            </a:r>
            <a:r>
              <a:rPr lang="sv-SE" sz="1200" b="0" kern="1200" dirty="0">
                <a:solidFill>
                  <a:schemeClr val="tx1"/>
                </a:solidFill>
                <a:effectLst/>
                <a:latin typeface="+mn-lt"/>
                <a:ea typeface="+mn-ea"/>
                <a:cs typeface="+mn-cs"/>
              </a:rPr>
              <a:t>(intervju med Malin Lohela Karlsson) 2.46 min</a:t>
            </a:r>
          </a:p>
          <a:p>
            <a:r>
              <a:rPr lang="sv-SE" sz="1200" kern="1200" dirty="0">
                <a:solidFill>
                  <a:schemeClr val="tx1"/>
                </a:solidFill>
                <a:effectLst/>
                <a:latin typeface="+mn-lt"/>
                <a:ea typeface="+mn-ea"/>
                <a:cs typeface="+mn-cs"/>
              </a:rPr>
              <a:t> </a:t>
            </a:r>
            <a:endParaRPr lang="sv-SE" dirty="0"/>
          </a:p>
          <a:p>
            <a:r>
              <a:rPr lang="sv-SE" dirty="0"/>
              <a:t>https://www.youtube.com/watch?v=fSmSPBxIfkE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537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cs typeface="Calibri"/>
              </a:rPr>
              <a:t>Vilka</a:t>
            </a:r>
            <a:r>
              <a:rPr lang="en-US">
                <a:cs typeface="Calibri"/>
              </a:rPr>
              <a:t> </a:t>
            </a:r>
            <a:r>
              <a:rPr lang="en-US" err="1">
                <a:cs typeface="Calibri"/>
              </a:rPr>
              <a:t>är</a:t>
            </a:r>
            <a:r>
              <a:rPr lang="en-US">
                <a:cs typeface="Calibri"/>
              </a:rPr>
              <a:t> </a:t>
            </a:r>
            <a:r>
              <a:rPr lang="en-US" err="1">
                <a:cs typeface="Calibri"/>
              </a:rPr>
              <a:t>då</a:t>
            </a:r>
            <a:r>
              <a:rPr lang="en-US">
                <a:cs typeface="Calibri"/>
              </a:rPr>
              <a:t> </a:t>
            </a:r>
            <a:r>
              <a:rPr lang="en-US" err="1">
                <a:cs typeface="Calibri"/>
              </a:rPr>
              <a:t>friskfaktorerna</a:t>
            </a:r>
            <a:r>
              <a:rPr lang="en-US">
                <a:cs typeface="Calibri"/>
              </a:rPr>
              <a:t>? </a:t>
            </a:r>
            <a:r>
              <a:rPr lang="en-US" err="1">
                <a:cs typeface="Calibri"/>
              </a:rPr>
              <a:t>Här</a:t>
            </a:r>
            <a:r>
              <a:rPr lang="en-US">
                <a:cs typeface="Calibri"/>
              </a:rPr>
              <a:t> ser vi </a:t>
            </a:r>
            <a:r>
              <a:rPr lang="en-US" err="1">
                <a:cs typeface="Calibri"/>
              </a:rPr>
              <a:t>en</a:t>
            </a:r>
            <a:r>
              <a:rPr lang="en-US">
                <a:cs typeface="Calibri"/>
              </a:rPr>
              <a:t> </a:t>
            </a:r>
            <a:r>
              <a:rPr lang="en-US" err="1">
                <a:cs typeface="Calibri"/>
              </a:rPr>
              <a:t>snabb</a:t>
            </a:r>
            <a:r>
              <a:rPr lang="en-US">
                <a:cs typeface="Calibri"/>
              </a:rPr>
              <a:t> presentation av de </a:t>
            </a:r>
            <a:r>
              <a:rPr lang="en-US" err="1">
                <a:cs typeface="Calibri"/>
              </a:rPr>
              <a:t>faktorer</a:t>
            </a:r>
            <a:r>
              <a:rPr lang="en-US">
                <a:cs typeface="Calibri"/>
              </a:rPr>
              <a:t> </a:t>
            </a:r>
            <a:r>
              <a:rPr lang="en-US" err="1">
                <a:cs typeface="Calibri"/>
              </a:rPr>
              <a:t>som</a:t>
            </a:r>
            <a:r>
              <a:rPr lang="en-US">
                <a:cs typeface="Calibri"/>
              </a:rPr>
              <a:t> </a:t>
            </a:r>
            <a:r>
              <a:rPr lang="en-US" err="1">
                <a:cs typeface="Calibri"/>
              </a:rPr>
              <a:t>forskningen</a:t>
            </a:r>
            <a:r>
              <a:rPr lang="en-US">
                <a:cs typeface="Calibri"/>
              </a:rPr>
              <a:t> </a:t>
            </a:r>
            <a:r>
              <a:rPr lang="en-US" err="1">
                <a:cs typeface="Calibri"/>
              </a:rPr>
              <a:t>visat</a:t>
            </a:r>
            <a:r>
              <a:rPr lang="en-US">
                <a:cs typeface="Calibri"/>
              </a:rPr>
              <a:t> </a:t>
            </a:r>
            <a:r>
              <a:rPr lang="en-US" err="1">
                <a:cs typeface="Calibri"/>
              </a:rPr>
              <a:t>utmärker</a:t>
            </a:r>
            <a:r>
              <a:rPr lang="en-US">
                <a:cs typeface="Calibri"/>
              </a:rPr>
              <a:t> </a:t>
            </a:r>
            <a:r>
              <a:rPr lang="en-US" err="1">
                <a:cs typeface="Calibri"/>
              </a:rPr>
              <a:t>friska</a:t>
            </a:r>
            <a:r>
              <a:rPr lang="en-US">
                <a:cs typeface="Calibri"/>
              </a:rPr>
              <a:t> </a:t>
            </a:r>
            <a:r>
              <a:rPr lang="en-US" err="1">
                <a:cs typeface="Calibri"/>
              </a:rPr>
              <a:t>organisationer</a:t>
            </a:r>
            <a:r>
              <a:rPr lang="en-US">
                <a:cs typeface="Calibri"/>
              </a:rPr>
              <a:t> med </a:t>
            </a:r>
            <a:r>
              <a:rPr lang="en-US" err="1">
                <a:cs typeface="Calibri"/>
              </a:rPr>
              <a:t>låg</a:t>
            </a:r>
            <a:r>
              <a:rPr lang="en-US">
                <a:cs typeface="Calibri"/>
              </a:rPr>
              <a:t> </a:t>
            </a:r>
            <a:r>
              <a:rPr lang="en-US" err="1">
                <a:cs typeface="Calibri"/>
              </a:rPr>
              <a:t>sjukfrånvaro</a:t>
            </a:r>
            <a:r>
              <a:rPr lang="en-US">
                <a:cs typeface="Calibri"/>
              </a:rPr>
              <a:t> </a:t>
            </a:r>
            <a:r>
              <a:rPr lang="en-US" err="1">
                <a:cs typeface="Calibri"/>
              </a:rPr>
              <a:t>och</a:t>
            </a:r>
            <a:r>
              <a:rPr lang="en-US">
                <a:cs typeface="Calibri"/>
              </a:rPr>
              <a:t> </a:t>
            </a:r>
            <a:r>
              <a:rPr lang="en-US" err="1">
                <a:cs typeface="Calibri"/>
              </a:rPr>
              <a:t>hög</a:t>
            </a:r>
            <a:r>
              <a:rPr lang="en-US">
                <a:cs typeface="Calibri"/>
              </a:rPr>
              <a:t> </a:t>
            </a:r>
            <a:r>
              <a:rPr lang="en-US" err="1">
                <a:cs typeface="Calibri"/>
              </a:rPr>
              <a:t>trivsel</a:t>
            </a:r>
            <a:r>
              <a:rPr lang="en-US">
                <a:cs typeface="Calibri"/>
              </a:rPr>
              <a:t>. </a:t>
            </a:r>
            <a:br>
              <a:rPr lang="en-US">
                <a:cs typeface="Calibri"/>
              </a:rPr>
            </a:br>
            <a:br>
              <a:rPr lang="en-US">
                <a:cs typeface="Calibri"/>
              </a:rPr>
            </a:br>
            <a:r>
              <a:rPr lang="en-US">
                <a:cs typeface="Calibri"/>
              </a:rPr>
              <a:t>Film 6 min om </a:t>
            </a:r>
            <a:r>
              <a:rPr lang="en-US" err="1">
                <a:cs typeface="Calibri"/>
              </a:rPr>
              <a:t>friskfaktorer</a:t>
            </a:r>
            <a:endParaRPr lang="en-US">
              <a:cs typeface="Calibri"/>
            </a:endParaRPr>
          </a:p>
          <a:p>
            <a:endParaRPr lang="en-US">
              <a:cs typeface="Calibri"/>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32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Eva Vingård som forskat fram friskfaktorerna brukar få höra att det inte är något nytt det här med friskfaktorer.</a:t>
            </a:r>
          </a:p>
          <a:p>
            <a:r>
              <a:rPr lang="sv-SE"/>
              <a:t>Och det är inte nytt att vi behöver t ex bra ledarskap och bra kommunikation. Men förbättringar och förändringar kräver sitt jobb. Det blir ingenting med mindre än att vi faktiskt GÖR något!</a:t>
            </a:r>
            <a:br>
              <a:rPr lang="sv-SE"/>
            </a:br>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1832870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422408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75031856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57148049"/>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75881079"/>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001389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16025851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262928990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6910628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15474027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1_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a:t>Klicka här för att ändra format</a:t>
            </a:r>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a:t>Redigera format för bakgrundstext</a:t>
            </a:r>
          </a:p>
        </p:txBody>
      </p:sp>
    </p:spTree>
    <p:extLst>
      <p:ext uri="{BB962C8B-B14F-4D97-AF65-F5344CB8AC3E}">
        <p14:creationId xmlns:p14="http://schemas.microsoft.com/office/powerpoint/2010/main" val="37057840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ext och illustration på form blå">
    <p:bg>
      <p:bgPr>
        <a:solidFill>
          <a:srgbClr val="FFFFFF"/>
        </a:solidFill>
        <a:effectLst/>
      </p:bgPr>
    </p:bg>
    <p:spTree>
      <p:nvGrpSpPr>
        <p:cNvPr id="1" name=""/>
        <p:cNvGrpSpPr/>
        <p:nvPr/>
      </p:nvGrpSpPr>
      <p:grpSpPr>
        <a:xfrm>
          <a:off x="0" y="0"/>
          <a:ext cx="0" cy="0"/>
          <a:chOff x="0" y="0"/>
          <a:chExt cx="0" cy="0"/>
        </a:xfrm>
      </p:grpSpPr>
      <p:sp>
        <p:nvSpPr>
          <p:cNvPr id="6" name="Frihandsfigur: Form 5">
            <a:extLst>
              <a:ext uri="{FF2B5EF4-FFF2-40B4-BE49-F238E27FC236}">
                <a16:creationId xmlns:a16="http://schemas.microsoft.com/office/drawing/2014/main" id="{7393263B-1423-B083-407D-DD63DE2F7DEB}"/>
              </a:ext>
            </a:extLst>
          </p:cNvPr>
          <p:cNvSpPr/>
          <p:nvPr userDrawn="1"/>
        </p:nvSpPr>
        <p:spPr>
          <a:xfrm>
            <a:off x="0" y="0"/>
            <a:ext cx="5443068" cy="5008316"/>
          </a:xfrm>
          <a:custGeom>
            <a:avLst/>
            <a:gdLst>
              <a:gd name="connsiteX0" fmla="*/ 0 w 5443068"/>
              <a:gd name="connsiteY0" fmla="*/ 0 h 5008316"/>
              <a:gd name="connsiteX1" fmla="*/ 4776662 w 5443068"/>
              <a:gd name="connsiteY1" fmla="*/ 0 h 5008316"/>
              <a:gd name="connsiteX2" fmla="*/ 4914677 w 5443068"/>
              <a:gd name="connsiteY2" fmla="*/ 184565 h 5008316"/>
              <a:gd name="connsiteX3" fmla="*/ 5443068 w 5443068"/>
              <a:gd name="connsiteY3" fmla="*/ 1914402 h 5008316"/>
              <a:gd name="connsiteX4" fmla="*/ 2349154 w 5443068"/>
              <a:gd name="connsiteY4" fmla="*/ 5008316 h 5008316"/>
              <a:gd name="connsiteX5" fmla="*/ 161426 w 5443068"/>
              <a:gd name="connsiteY5" fmla="*/ 4102130 h 5008316"/>
              <a:gd name="connsiteX6" fmla="*/ 0 w 5443068"/>
              <a:gd name="connsiteY6" fmla="*/ 3924516 h 50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068" h="5008316">
                <a:moveTo>
                  <a:pt x="0" y="0"/>
                </a:moveTo>
                <a:lnTo>
                  <a:pt x="4776662" y="0"/>
                </a:lnTo>
                <a:lnTo>
                  <a:pt x="4914677" y="184565"/>
                </a:lnTo>
                <a:cubicBezTo>
                  <a:pt x="5248276" y="678357"/>
                  <a:pt x="5443068" y="1273631"/>
                  <a:pt x="5443068" y="1914402"/>
                </a:cubicBezTo>
                <a:cubicBezTo>
                  <a:pt x="5443068" y="3623124"/>
                  <a:pt x="4057876" y="5008316"/>
                  <a:pt x="2349154" y="5008316"/>
                </a:cubicBezTo>
                <a:cubicBezTo>
                  <a:pt x="1494793" y="5008316"/>
                  <a:pt x="721315" y="4662018"/>
                  <a:pt x="161426" y="4102130"/>
                </a:cubicBezTo>
                <a:lnTo>
                  <a:pt x="0" y="3924516"/>
                </a:lnTo>
                <a:close/>
              </a:path>
            </a:pathLst>
          </a:custGeom>
          <a:solidFill>
            <a:srgbClr val="F7BA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p:cNvSpPr>
            <a:spLocks noGrp="1"/>
          </p:cNvSpPr>
          <p:nvPr>
            <p:ph type="title" hasCustomPrompt="1"/>
          </p:nvPr>
        </p:nvSpPr>
        <p:spPr>
          <a:xfrm>
            <a:off x="345600" y="334800"/>
            <a:ext cx="4430990" cy="576064"/>
          </a:xfrm>
        </p:spPr>
        <p:txBody>
          <a:bodyPr/>
          <a:lstStyle>
            <a:lvl1pPr algn="l">
              <a:defRPr>
                <a:solidFill>
                  <a:schemeClr val="tx2"/>
                </a:solidFill>
              </a:defRPr>
            </a:lvl1pPr>
          </a:lstStyle>
          <a:p>
            <a:r>
              <a:rPr lang="sv-SE"/>
              <a:t>Skriv rubrik</a:t>
            </a:r>
          </a:p>
        </p:txBody>
      </p:sp>
      <p:sp>
        <p:nvSpPr>
          <p:cNvPr id="11" name="Platshållare för bild 10">
            <a:extLst>
              <a:ext uri="{FF2B5EF4-FFF2-40B4-BE49-F238E27FC236}">
                <a16:creationId xmlns:a16="http://schemas.microsoft.com/office/drawing/2014/main" id="{6E9704A6-4C12-FF29-3515-64E79D1286E7}"/>
              </a:ext>
            </a:extLst>
          </p:cNvPr>
          <p:cNvSpPr>
            <a:spLocks noGrp="1"/>
          </p:cNvSpPr>
          <p:nvPr>
            <p:ph type="pic" sz="quarter" idx="10" hasCustomPrompt="1"/>
          </p:nvPr>
        </p:nvSpPr>
        <p:spPr>
          <a:xfrm>
            <a:off x="6096000" y="0"/>
            <a:ext cx="6096000" cy="6858000"/>
          </a:xfrm>
        </p:spPr>
        <p:txBody>
          <a:bodyPr/>
          <a:lstStyle>
            <a:lvl1pPr marL="0" indent="0" algn="ctr">
              <a:buNone/>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orange eller blå illustration</a:t>
            </a:r>
            <a:br>
              <a:rPr lang="sv-SE"/>
            </a:br>
            <a:r>
              <a:rPr lang="sv-SE"/>
              <a:t>med transparent bakgrund.</a:t>
            </a:r>
          </a:p>
        </p:txBody>
      </p:sp>
      <p:sp>
        <p:nvSpPr>
          <p:cNvPr id="3" name="Platshållare för text 10">
            <a:extLst>
              <a:ext uri="{FF2B5EF4-FFF2-40B4-BE49-F238E27FC236}">
                <a16:creationId xmlns:a16="http://schemas.microsoft.com/office/drawing/2014/main" id="{01792F98-DD74-1AC2-0833-68E8988BD303}"/>
              </a:ext>
            </a:extLst>
          </p:cNvPr>
          <p:cNvSpPr>
            <a:spLocks noGrp="1"/>
          </p:cNvSpPr>
          <p:nvPr>
            <p:ph type="body" sz="quarter" idx="12" hasCustomPrompt="1"/>
          </p:nvPr>
        </p:nvSpPr>
        <p:spPr>
          <a:xfrm>
            <a:off x="1054800" y="968400"/>
            <a:ext cx="3744415" cy="1309300"/>
          </a:xfrm>
        </p:spPr>
        <p:txBody>
          <a:bodyPr/>
          <a:lstStyle>
            <a:lvl1pPr marL="0" indent="0">
              <a:buNone/>
              <a:defRPr sz="1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Tree>
    <p:extLst>
      <p:ext uri="{BB962C8B-B14F-4D97-AF65-F5344CB8AC3E}">
        <p14:creationId xmlns:p14="http://schemas.microsoft.com/office/powerpoint/2010/main" val="27654909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chemeClr val="bg1"/>
        </a:solidFill>
        <a:effectLst/>
      </p:bgPr>
    </p:bg>
    <p:spTree>
      <p:nvGrpSpPr>
        <p:cNvPr id="1" name=""/>
        <p:cNvGrpSpPr/>
        <p:nvPr/>
      </p:nvGrpSpPr>
      <p:grpSpPr>
        <a:xfrm>
          <a:off x="0" y="0"/>
          <a:ext cx="0" cy="0"/>
          <a:chOff x="0" y="0"/>
          <a:chExt cx="0" cy="0"/>
        </a:xfrm>
      </p:grpSpPr>
      <p:pic>
        <p:nvPicPr>
          <p:cNvPr id="7" name="Bildobjekt 6" descr="Hej.">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90558087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55837550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 uri="{C183D7F6-B498-43B3-948B-1728B52AA6E4}">
                <adec:decorative xmlns:adec="http://schemas.microsoft.com/office/drawing/2017/decorative" val="1"/>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Markera denna platshållare samt Infoga / </a:t>
            </a:r>
            <a:r>
              <a:rPr lang="sv-SE" err="1"/>
              <a:t>Mediaflow</a:t>
            </a:r>
            <a:r>
              <a:rPr lang="sv-SE"/>
              <a:t>. </a:t>
            </a:r>
            <a:br>
              <a:rPr lang="sv-SE"/>
            </a:br>
            <a:r>
              <a:rPr lang="sv-SE"/>
              <a:t>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Suntarbetslivs logotyp">
            <a:extLst>
              <a:ext uri="{FF2B5EF4-FFF2-40B4-BE49-F238E27FC236}">
                <a16:creationId xmlns:a16="http://schemas.microsoft.com/office/drawing/2014/main" id="{865B68DE-0E27-1B17-6A3D-047F79E079F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58146671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descr="Logotyper för de partsorganisationer som äger och driver Suntarbetsliv. SKR, Kommunal, Akademikerförbundet SSR, Akademikeralliansen, Sveriges Lärare, Vision, Sveriges Läkarförbund, Sobona, Vårdförbundet och Ledarna.">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16604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6054789"/>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403200"/>
            <a:ext cx="11487773" cy="720080"/>
          </a:xfrm>
        </p:spPr>
        <p:txBody>
          <a:bodyPr/>
          <a:lstStyle>
            <a:lvl1pPr>
              <a:defRPr>
                <a:solidFill>
                  <a:schemeClr val="tx2"/>
                </a:solidFill>
              </a:defRPr>
            </a:lvl1pPr>
          </a:lstStyle>
          <a:p>
            <a:r>
              <a:rPr lang="sv-SE"/>
              <a:t>Rubrik</a:t>
            </a:r>
          </a:p>
        </p:txBody>
      </p:sp>
      <p:sp>
        <p:nvSpPr>
          <p:cNvPr id="13" name="Platshållare för bild 12">
            <a:extLst>
              <a:ext uri="{FF2B5EF4-FFF2-40B4-BE49-F238E27FC236}">
                <a16:creationId xmlns:a16="http://schemas.microsoft.com/office/drawing/2014/main" id="{5ED46C26-B498-0966-EB4A-4EF93A1982A2}"/>
              </a:ext>
              <a:ext uri="{C183D7F6-B498-43B3-948B-1728B52AA6E4}">
                <adec:decorative xmlns:adec="http://schemas.microsoft.com/office/drawing/2017/decorative" val="1"/>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 uri="{C183D7F6-B498-43B3-948B-1728B52AA6E4}">
                <adec:decorative xmlns:adec="http://schemas.microsoft.com/office/drawing/2017/decorative" val="1"/>
              </a:ext>
            </a:extLst>
          </p:cNvPr>
          <p:cNvSpPr>
            <a:spLocks noGrp="1"/>
          </p:cNvSpPr>
          <p:nvPr>
            <p:ph sz="half" idx="1" hasCustomPrompt="1"/>
          </p:nvPr>
        </p:nvSpPr>
        <p:spPr>
          <a:xfrm>
            <a:off x="1055440" y="1483200"/>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670945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26308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376473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483200"/>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05423152"/>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2417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4221596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454481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3482230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54173" y="1483200"/>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27214147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42145905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 uri="{C183D7F6-B498-43B3-948B-1728B52AA6E4}">
                <adec:decorative xmlns:adec="http://schemas.microsoft.com/office/drawing/2017/decorative" val="1"/>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14895253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 uri="{C183D7F6-B498-43B3-948B-1728B52AA6E4}">
                <adec:decorative xmlns:adec="http://schemas.microsoft.com/office/drawing/2017/decorative" val="1"/>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46239211"/>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94866474"/>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113001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Video/Tom">
    <p:bg>
      <p:bgPr>
        <a:solidFill>
          <a:srgbClr val="000000"/>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noFill/>
        </p:spPr>
        <p:txBody>
          <a:bodyPr anchor="t" anchorCtr="1"/>
          <a:lstStyle>
            <a:lvl1pPr marL="0" indent="0">
              <a:buNone/>
              <a:defRPr sz="2000">
                <a:solidFill>
                  <a:schemeClr val="bg2"/>
                </a:solidFill>
              </a:defRPr>
            </a:lvl1pPr>
          </a:lstStyle>
          <a:p>
            <a:r>
              <a:rPr lang="sv-SE"/>
              <a:t>Infoga video från dator genom att klicka på ikonen. </a:t>
            </a:r>
            <a:br>
              <a:rPr lang="sv-SE"/>
            </a:br>
            <a:r>
              <a:rPr lang="sv-SE"/>
              <a:t>För </a:t>
            </a:r>
            <a:r>
              <a:rPr lang="sv-SE" err="1"/>
              <a:t>streamad</a:t>
            </a:r>
            <a:r>
              <a:rPr lang="sv-SE"/>
              <a:t> video från t.ex. YouTube – välj Infoga/Media/Video/Online-video</a:t>
            </a:r>
          </a:p>
        </p:txBody>
      </p:sp>
    </p:spTree>
    <p:extLst>
      <p:ext uri="{BB962C8B-B14F-4D97-AF65-F5344CB8AC3E}">
        <p14:creationId xmlns:p14="http://schemas.microsoft.com/office/powerpoint/2010/main" val="19096716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a:t>
            </a:r>
          </a:p>
        </p:txBody>
      </p:sp>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6752159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Pr>
        <a:solidFill>
          <a:schemeClr val="bg2"/>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021467823"/>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3">
            <a:extLst>
              <a:ext uri="{FF2B5EF4-FFF2-40B4-BE49-F238E27FC236}">
                <a16:creationId xmlns:a16="http://schemas.microsoft.com/office/drawing/2014/main" id="{903E0935-174C-0D38-771F-8C8B7B02CC22}"/>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9819174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0671892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ctr">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Tree>
    <p:extLst>
      <p:ext uri="{BB962C8B-B14F-4D97-AF65-F5344CB8AC3E}">
        <p14:creationId xmlns:p14="http://schemas.microsoft.com/office/powerpoint/2010/main" val="2611806395"/>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oAutofit/>
          </a:bodyPr>
          <a:lstStyle>
            <a:lvl1pPr marL="0" indent="0">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1859204574"/>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35388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3407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Ordbild">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a:t>
            </a:r>
            <a:r>
              <a:rPr lang="sv-SE" err="1"/>
              <a:t>Mediaflow</a:t>
            </a:r>
            <a:r>
              <a:rPr lang="sv-SE"/>
              <a:t>.</a:t>
            </a:r>
          </a:p>
        </p:txBody>
      </p:sp>
    </p:spTree>
    <p:extLst>
      <p:ext uri="{BB962C8B-B14F-4D97-AF65-F5344CB8AC3E}">
        <p14:creationId xmlns:p14="http://schemas.microsoft.com/office/powerpoint/2010/main" val="1091533545"/>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err="1"/>
              <a:t>Epostadress</a:t>
            </a:r>
            <a:endParaRPr lang="sv-SE"/>
          </a:p>
        </p:txBody>
      </p:sp>
    </p:spTree>
    <p:extLst>
      <p:ext uri="{BB962C8B-B14F-4D97-AF65-F5344CB8AC3E}">
        <p14:creationId xmlns:p14="http://schemas.microsoft.com/office/powerpoint/2010/main" val="3913429151"/>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816424"/>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1113567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Suntarbetsliv logotyp och texten &quot;Tillsammans gör vi jobbet bättre.">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1300495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221933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814288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48823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648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71546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778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28229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30866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515790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254073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084597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4480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31560904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12548735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596378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Ref idx="1001">
        <a:schemeClr val="bg2"/>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8885715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tartbild blå">
    <p:bg>
      <p:bgRef idx="1001">
        <a:schemeClr val="bg2"/>
      </p:bgRef>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solidFill>
            <a:schemeClr val="tx1"/>
          </a:solidFill>
        </p:spPr>
        <p:txBody>
          <a:bodyPr wrap="square">
            <a:noAutofit/>
          </a:bodyPr>
          <a:lstStyle>
            <a:lvl1pPr marL="0" indent="0" algn="r">
              <a:buNone/>
              <a:defRPr sz="1400">
                <a:solidFill>
                  <a:srgbClr val="FFFFFF"/>
                </a:solidFill>
              </a:defRPr>
            </a:lvl1pPr>
          </a:lstStyle>
          <a:p>
            <a:r>
              <a:rPr lang="sv-SE"/>
              <a:t>Infoga foto i hög kvalitet (minst 1600 </a:t>
            </a:r>
            <a:r>
              <a:rPr lang="sv-SE" err="1"/>
              <a:t>px</a:t>
            </a:r>
            <a:r>
              <a:rPr lang="sv-SE"/>
              <a:t>).</a:t>
            </a:r>
          </a:p>
          <a:p>
            <a:endParaRPr lang="sv-SE"/>
          </a:p>
          <a:p>
            <a:r>
              <a:rPr lang="sv-SE"/>
              <a:t>Bild från </a:t>
            </a:r>
            <a:r>
              <a:rPr lang="sv-SE" err="1"/>
              <a:t>Mediaflow</a:t>
            </a:r>
            <a:r>
              <a:rPr lang="sv-SE"/>
              <a:t>: Markera denna platshållare</a:t>
            </a:r>
            <a:br>
              <a:rPr lang="sv-SE"/>
            </a:br>
            <a:r>
              <a:rPr lang="sv-SE"/>
              <a:t>och välj Infoga / </a:t>
            </a:r>
            <a:r>
              <a:rPr lang="sv-SE" err="1"/>
              <a:t>Mediaflow</a:t>
            </a:r>
            <a:r>
              <a:rPr lang="sv-SE"/>
              <a:t>.</a:t>
            </a:r>
          </a:p>
          <a:p>
            <a:r>
              <a:rPr lang="sv-SE"/>
              <a:t>Bild från datorn: Klicka på bildikonen i mitten.</a:t>
            </a:r>
          </a:p>
          <a:p>
            <a:endParaRPr lang="sv-SE"/>
          </a:p>
          <a:p>
            <a:r>
              <a:rPr lang="sv-SE"/>
              <a:t>För illustration: Markera denna platshållare och radera den.</a:t>
            </a:r>
            <a:br>
              <a:rPr lang="sv-SE"/>
            </a:br>
            <a:r>
              <a:rPr lang="sv-SE"/>
              <a:t>Kvar är den mörkblå formen. Infoga en orange eller vit illustration med transparent bakgrund ovanpå den.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4824287" cy="2375966"/>
          </a:xfrm>
        </p:spPr>
        <p:txBody>
          <a:bodyPr anchor="ctr" anchorCtr="0"/>
          <a:lstStyle>
            <a:lvl1pPr marL="0" indent="0">
              <a:buNone/>
              <a:defRPr sz="4400" b="1"/>
            </a:lvl1pPr>
          </a:lstStyle>
          <a:p>
            <a:pPr lvl="0"/>
            <a:r>
              <a:rPr lang="sv-SE"/>
              <a:t>Skriv rubrik</a:t>
            </a:r>
          </a:p>
        </p:txBody>
      </p:sp>
      <p:pic>
        <p:nvPicPr>
          <p:cNvPr id="7" name="Bildobjekt 6">
            <a:extLst>
              <a:ext uri="{FF2B5EF4-FFF2-40B4-BE49-F238E27FC236}">
                <a16:creationId xmlns:a16="http://schemas.microsoft.com/office/drawing/2014/main" id="{723DDE1D-7604-1A00-F5FC-85BF2D88F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16" y="980728"/>
            <a:ext cx="3072010" cy="1008410"/>
          </a:xfrm>
          <a:prstGeom prst="rect">
            <a:avLst/>
          </a:prstGeom>
        </p:spPr>
      </p:pic>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724400"/>
            <a:ext cx="4824412" cy="1512888"/>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6964044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Startbild blå">
    <p:bg>
      <p:bgRef idx="1001">
        <a:schemeClr val="bg2"/>
      </p:bgRef>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solidFill>
            <a:schemeClr val="tx2"/>
          </a:solidFill>
        </p:spPr>
        <p:txBody>
          <a:bodyPr wrap="square">
            <a:noAutofit/>
          </a:bodyPr>
          <a:lstStyle>
            <a:lvl1pPr marL="0" indent="0" algn="r">
              <a:buNone/>
              <a:defRPr sz="1400">
                <a:solidFill>
                  <a:srgbClr val="FFFFFF"/>
                </a:solidFill>
              </a:defRPr>
            </a:lvl1pPr>
          </a:lstStyle>
          <a:p>
            <a:r>
              <a:rPr lang="sv-SE"/>
              <a:t>Infoga foto i hög kvalitet (minst 1600 </a:t>
            </a:r>
            <a:r>
              <a:rPr lang="sv-SE" err="1"/>
              <a:t>px</a:t>
            </a:r>
            <a:r>
              <a:rPr lang="sv-SE"/>
              <a:t>).</a:t>
            </a:r>
          </a:p>
          <a:p>
            <a:endParaRPr lang="sv-SE"/>
          </a:p>
          <a:p>
            <a:r>
              <a:rPr lang="sv-SE"/>
              <a:t>Bild från </a:t>
            </a:r>
            <a:r>
              <a:rPr lang="sv-SE" err="1"/>
              <a:t>Mediaflow</a:t>
            </a:r>
            <a:r>
              <a:rPr lang="sv-SE"/>
              <a:t>: Markera denna platshållare</a:t>
            </a:r>
            <a:br>
              <a:rPr lang="sv-SE"/>
            </a:br>
            <a:r>
              <a:rPr lang="sv-SE"/>
              <a:t>och välj Infoga / </a:t>
            </a:r>
            <a:r>
              <a:rPr lang="sv-SE" err="1"/>
              <a:t>Mediaflow</a:t>
            </a:r>
            <a:r>
              <a:rPr lang="sv-SE"/>
              <a:t>.</a:t>
            </a:r>
          </a:p>
          <a:p>
            <a:r>
              <a:rPr lang="sv-SE"/>
              <a:t>Bild från datorn: Klicka på bildikonen i mitten.</a:t>
            </a:r>
          </a:p>
          <a:p>
            <a:endParaRPr lang="sv-SE"/>
          </a:p>
          <a:p>
            <a:r>
              <a:rPr lang="sv-SE"/>
              <a:t>För illustration: Markera denna platshållare och radera den.</a:t>
            </a:r>
            <a:br>
              <a:rPr lang="sv-SE"/>
            </a:br>
            <a:r>
              <a:rPr lang="sv-SE"/>
              <a:t>Kvar är den orange formen. Infoga en blå eller vit</a:t>
            </a:r>
            <a:br>
              <a:rPr lang="sv-SE"/>
            </a:br>
            <a:r>
              <a:rPr lang="sv-SE"/>
              <a:t>illustration med transparent bakgrund ovanpå den.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4824287" cy="2375966"/>
          </a:xfrm>
        </p:spPr>
        <p:txBody>
          <a:bodyPr anchor="ctr" anchorCtr="0"/>
          <a:lstStyle>
            <a:lvl1pPr marL="0" indent="0">
              <a:buNone/>
              <a:defRPr sz="4400" b="1"/>
            </a:lvl1pPr>
          </a:lstStyle>
          <a:p>
            <a:pPr lvl="0"/>
            <a:r>
              <a:rPr lang="sv-SE"/>
              <a:t>Skriv rubrik</a:t>
            </a:r>
          </a:p>
        </p:txBody>
      </p:sp>
      <p:pic>
        <p:nvPicPr>
          <p:cNvPr id="7" name="Bildobjekt 6">
            <a:extLst>
              <a:ext uri="{FF2B5EF4-FFF2-40B4-BE49-F238E27FC236}">
                <a16:creationId xmlns:a16="http://schemas.microsoft.com/office/drawing/2014/main" id="{723DDE1D-7604-1A00-F5FC-85BF2D88F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16" y="980728"/>
            <a:ext cx="3072010" cy="1008410"/>
          </a:xfrm>
          <a:prstGeom prst="rect">
            <a:avLst/>
          </a:prstGeom>
        </p:spPr>
      </p:pic>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724400"/>
            <a:ext cx="4824412" cy="1512888"/>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16411605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Startbild alt 2">
    <p:bg>
      <p:bgRef idx="1001">
        <a:schemeClr val="bg2"/>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5038368" cy="2879725"/>
          </a:xfrm>
        </p:spPr>
        <p:txBody>
          <a:bodyPr anchor="ctr" anchorCtr="0"/>
          <a:lstStyle>
            <a:lvl1pPr marL="0" indent="0">
              <a:buNone/>
              <a:defRPr sz="4400" b="1"/>
            </a:lvl1pPr>
          </a:lstStyle>
          <a:p>
            <a:pPr lvl="0"/>
            <a:r>
              <a:rPr lang="sv-SE"/>
              <a:t>Skriv rubrik</a:t>
            </a:r>
          </a:p>
        </p:txBody>
      </p:sp>
      <p:sp>
        <p:nvSpPr>
          <p:cNvPr id="6" name="Platshållare för bild 5">
            <a:extLst>
              <a:ext uri="{FF2B5EF4-FFF2-40B4-BE49-F238E27FC236}">
                <a16:creationId xmlns:a16="http://schemas.microsoft.com/office/drawing/2014/main" id="{386278CE-8855-5754-F190-BBC4BBF20606}"/>
              </a:ext>
            </a:extLst>
          </p:cNvPr>
          <p:cNvSpPr>
            <a:spLocks noGrp="1"/>
          </p:cNvSpPr>
          <p:nvPr>
            <p:ph type="pic" sz="quarter" idx="11" hasCustomPrompt="1"/>
          </p:nvPr>
        </p:nvSpPr>
        <p:spPr>
          <a:xfrm>
            <a:off x="6384032" y="1786517"/>
            <a:ext cx="5807969" cy="3240360"/>
          </a:xfrm>
          <a:custGeom>
            <a:avLst/>
            <a:gdLst>
              <a:gd name="connsiteX0" fmla="*/ 1620180 w 6094057"/>
              <a:gd name="connsiteY0" fmla="*/ 0 h 3240360"/>
              <a:gd name="connsiteX1" fmla="*/ 6010725 w 6094057"/>
              <a:gd name="connsiteY1" fmla="*/ 0 h 3240360"/>
              <a:gd name="connsiteX2" fmla="*/ 6094057 w 6094057"/>
              <a:gd name="connsiteY2" fmla="*/ 4208 h 3240360"/>
              <a:gd name="connsiteX3" fmla="*/ 6094057 w 6094057"/>
              <a:gd name="connsiteY3" fmla="*/ 3236152 h 3240360"/>
              <a:gd name="connsiteX4" fmla="*/ 6010725 w 6094057"/>
              <a:gd name="connsiteY4" fmla="*/ 3240360 h 3240360"/>
              <a:gd name="connsiteX5" fmla="*/ 1620180 w 6094057"/>
              <a:gd name="connsiteY5" fmla="*/ 3240360 h 3240360"/>
              <a:gd name="connsiteX6" fmla="*/ 0 w 6094057"/>
              <a:gd name="connsiteY6" fmla="*/ 1620180 h 3240360"/>
              <a:gd name="connsiteX7" fmla="*/ 1620180 w 6094057"/>
              <a:gd name="connsiteY7" fmla="*/ 0 h 324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057" h="3240360">
                <a:moveTo>
                  <a:pt x="1620180" y="0"/>
                </a:moveTo>
                <a:lnTo>
                  <a:pt x="6010725" y="0"/>
                </a:lnTo>
                <a:lnTo>
                  <a:pt x="6094057" y="4208"/>
                </a:lnTo>
                <a:lnTo>
                  <a:pt x="6094057" y="3236152"/>
                </a:lnTo>
                <a:lnTo>
                  <a:pt x="6010725" y="3240360"/>
                </a:lnTo>
                <a:lnTo>
                  <a:pt x="1620180" y="3240360"/>
                </a:lnTo>
                <a:cubicBezTo>
                  <a:pt x="725379" y="3240360"/>
                  <a:pt x="0" y="2514981"/>
                  <a:pt x="0" y="1620180"/>
                </a:cubicBezTo>
                <a:cubicBezTo>
                  <a:pt x="0" y="725379"/>
                  <a:pt x="725379" y="0"/>
                  <a:pt x="1620180" y="0"/>
                </a:cubicBezTo>
                <a:close/>
              </a:path>
            </a:pathLst>
          </a:custGeom>
          <a:solidFill>
            <a:schemeClr val="tx2">
              <a:lumMod val="20000"/>
              <a:lumOff val="80000"/>
            </a:schemeClr>
          </a:solidFill>
        </p:spPr>
        <p:txBody>
          <a:bodyPr wrap="square">
            <a:noAutofit/>
          </a:bodyPr>
          <a:lstStyle>
            <a:lvl1pPr marL="0" indent="0" algn="r">
              <a:buNone/>
              <a:defRPr/>
            </a:lvl1pPr>
          </a:lstStyle>
          <a:p>
            <a:r>
              <a:rPr lang="sv-SE"/>
              <a:t>Infoga foto</a:t>
            </a:r>
          </a:p>
        </p:txBody>
      </p:sp>
      <p:pic>
        <p:nvPicPr>
          <p:cNvPr id="9" name="Bildobjekt 8">
            <a:extLst>
              <a:ext uri="{FF2B5EF4-FFF2-40B4-BE49-F238E27FC236}">
                <a16:creationId xmlns:a16="http://schemas.microsoft.com/office/drawing/2014/main" id="{E138BD3D-4DDD-E297-8CE6-87EBDAD4F8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800" y="980728"/>
            <a:ext cx="3072010" cy="1008410"/>
          </a:xfrm>
          <a:prstGeom prst="rect">
            <a:avLst/>
          </a:prstGeom>
        </p:spPr>
      </p:pic>
      <p:sp>
        <p:nvSpPr>
          <p:cNvPr id="10" name="Platshållare för text 2">
            <a:extLst>
              <a:ext uri="{FF2B5EF4-FFF2-40B4-BE49-F238E27FC236}">
                <a16:creationId xmlns:a16="http://schemas.microsoft.com/office/drawing/2014/main" id="{B9B14625-27F4-9098-474C-400FDE96BF57}"/>
              </a:ext>
            </a:extLst>
          </p:cNvPr>
          <p:cNvSpPr>
            <a:spLocks noGrp="1"/>
          </p:cNvSpPr>
          <p:nvPr>
            <p:ph type="body" sz="quarter" idx="12" hasCustomPrompt="1"/>
          </p:nvPr>
        </p:nvSpPr>
        <p:spPr>
          <a:xfrm>
            <a:off x="1055688" y="5026876"/>
            <a:ext cx="4824412" cy="1426459"/>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370361885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3714755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Agenda – sätt en rubrik</a:t>
            </a:r>
          </a:p>
        </p:txBody>
      </p:sp>
      <p:sp>
        <p:nvSpPr>
          <p:cNvPr id="4" name="Platshållare för text 3">
            <a:extLst>
              <a:ext uri="{FF2B5EF4-FFF2-40B4-BE49-F238E27FC236}">
                <a16:creationId xmlns:a16="http://schemas.microsoft.com/office/drawing/2014/main" id="{7363C973-2AD7-7371-84DF-9481BDB0E7F5}"/>
              </a:ext>
            </a:extLst>
          </p:cNvPr>
          <p:cNvSpPr>
            <a:spLocks noGrp="1"/>
          </p:cNvSpPr>
          <p:nvPr>
            <p:ph type="body" sz="quarter" idx="14" hasCustomPrompt="1"/>
          </p:nvPr>
        </p:nvSpPr>
        <p:spPr>
          <a:xfrm>
            <a:off x="1054800" y="1772816"/>
            <a:ext cx="10080625" cy="4176712"/>
          </a:xfrm>
        </p:spPr>
        <p:txBody>
          <a:bodyPr/>
          <a:lstStyle>
            <a:lvl1pPr>
              <a:lnSpc>
                <a:spcPct val="150000"/>
              </a:lnSpc>
              <a:defRPr/>
            </a:lvl1pPr>
          </a:lstStyle>
          <a:p>
            <a:pPr lvl="0"/>
            <a:r>
              <a:rPr lang="sv-SE"/>
              <a:t>Skriv punkt 1 på agendan</a:t>
            </a:r>
          </a:p>
          <a:p>
            <a:pPr lvl="0"/>
            <a:r>
              <a:rPr lang="sv-SE"/>
              <a:t>Skriv punkt 2 på agendan</a:t>
            </a:r>
          </a:p>
        </p:txBody>
      </p:sp>
    </p:spTree>
    <p:extLst>
      <p:ext uri="{BB962C8B-B14F-4D97-AF65-F5344CB8AC3E}">
        <p14:creationId xmlns:p14="http://schemas.microsoft.com/office/powerpoint/2010/main" val="421166540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28964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29040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5764026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4018500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6373113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24398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23851195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 här</a:t>
            </a:r>
          </a:p>
        </p:txBody>
      </p:sp>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2276873"/>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824192" y="2257130"/>
            <a:ext cx="3313154" cy="3188096"/>
          </a:xfrm>
        </p:spPr>
        <p:txBody>
          <a:bodyPr anchor="ctr" anchorCtr="0"/>
          <a:lstStyle>
            <a:lvl1pPr marL="0" indent="0">
              <a:buNone/>
              <a:defRPr sz="2000" b="0"/>
            </a:lvl1pPr>
          </a:lstStyle>
          <a:p>
            <a:pPr lvl="0"/>
            <a:r>
              <a:rPr lang="sv-SE"/>
              <a:t>Skriv text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1556792"/>
            <a:ext cx="815459" cy="931953"/>
          </a:xfrm>
          <a:prstGeom prst="rect">
            <a:avLst/>
          </a:prstGeom>
        </p:spPr>
      </p:pic>
    </p:spTree>
    <p:extLst>
      <p:ext uri="{BB962C8B-B14F-4D97-AF65-F5344CB8AC3E}">
        <p14:creationId xmlns:p14="http://schemas.microsoft.com/office/powerpoint/2010/main" val="2199434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text 3">
            <a:extLst>
              <a:ext uri="{FF2B5EF4-FFF2-40B4-BE49-F238E27FC236}">
                <a16:creationId xmlns:a16="http://schemas.microsoft.com/office/drawing/2014/main" id="{A8CCCED1-A350-0496-BD3F-860F655DE79C}"/>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338639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310" y="1916832"/>
            <a:ext cx="11488327" cy="720080"/>
          </a:xfrm>
        </p:spPr>
        <p:txBody>
          <a:bodyPr/>
          <a:lstStyle>
            <a:lvl1pPr>
              <a:defRPr sz="4400"/>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3683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49359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vsnitt delagenda 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310" y="1916832"/>
            <a:ext cx="11488327" cy="720080"/>
          </a:xfrm>
        </p:spPr>
        <p:txBody>
          <a:bodyPr/>
          <a:lstStyle>
            <a:lvl1pPr>
              <a:defRPr sz="4400">
                <a:solidFill>
                  <a:schemeClr val="tx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3683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6103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p:spPr>
        <p:txBody>
          <a:bodyPr/>
          <a:lstStyle>
            <a:lvl1pPr marL="0" indent="0">
              <a:buNone/>
              <a:defRPr/>
            </a:lvl1pPr>
          </a:lstStyle>
          <a:p>
            <a:r>
              <a:rPr lang="sv-SE"/>
              <a:t>Infoga video från dator genom att klicka här. För </a:t>
            </a:r>
            <a:r>
              <a:rPr lang="sv-SE" err="1"/>
              <a:t>streamad</a:t>
            </a:r>
            <a:r>
              <a:rPr lang="sv-SE"/>
              <a:t> online video – välj Infoga/Media/Video/Online-video</a:t>
            </a:r>
          </a:p>
        </p:txBody>
      </p:sp>
    </p:spTree>
    <p:extLst>
      <p:ext uri="{BB962C8B-B14F-4D97-AF65-F5344CB8AC3E}">
        <p14:creationId xmlns:p14="http://schemas.microsoft.com/office/powerpoint/2010/main" val="2657780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xt och illustration på form orange">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8" name="Platshållare för text 7"/>
          <p:cNvSpPr>
            <a:spLocks noGrp="1"/>
          </p:cNvSpPr>
          <p:nvPr>
            <p:ph type="body" sz="quarter" idx="13" hasCustomPrompt="1"/>
          </p:nvPr>
        </p:nvSpPr>
        <p:spPr>
          <a:xfrm>
            <a:off x="1055440" y="1772816"/>
            <a:ext cx="5040560" cy="4176464"/>
          </a:xfrm>
        </p:spPr>
        <p:txBody>
          <a:bodyPr/>
          <a:lstStyle>
            <a:lvl1pPr marL="0" indent="0">
              <a:buNone/>
              <a:defRPr>
                <a:latin typeface="+mn-lt"/>
              </a:defRPr>
            </a:lvl1pPr>
          </a:lstStyle>
          <a:p>
            <a:pPr lvl="0"/>
            <a:r>
              <a:rPr lang="sv-SE"/>
              <a:t>Skriv text</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Avsnittsrubrik</a:t>
            </a:r>
          </a:p>
        </p:txBody>
      </p:sp>
      <p:sp>
        <p:nvSpPr>
          <p:cNvPr id="10" name="Frihandsfigur: Form 9">
            <a:extLst>
              <a:ext uri="{FF2B5EF4-FFF2-40B4-BE49-F238E27FC236}">
                <a16:creationId xmlns:a16="http://schemas.microsoft.com/office/drawing/2014/main" id="{62354B8C-ACF1-F9FE-0EA3-863EDA106601}"/>
              </a:ext>
            </a:extLst>
          </p:cNvPr>
          <p:cNvSpPr/>
          <p:nvPr userDrawn="1"/>
        </p:nvSpPr>
        <p:spPr>
          <a:xfrm>
            <a:off x="6528048" y="1772816"/>
            <a:ext cx="5663952" cy="5085184"/>
          </a:xfrm>
          <a:custGeom>
            <a:avLst/>
            <a:gdLst>
              <a:gd name="connsiteX0" fmla="*/ 3204356 w 5663952"/>
              <a:gd name="connsiteY0" fmla="*/ 0 h 5085184"/>
              <a:gd name="connsiteX1" fmla="*/ 5470178 w 5663952"/>
              <a:gd name="connsiteY1" fmla="*/ 938534 h 5085184"/>
              <a:gd name="connsiteX2" fmla="*/ 5663952 w 5663952"/>
              <a:gd name="connsiteY2" fmla="*/ 1151740 h 5085184"/>
              <a:gd name="connsiteX3" fmla="*/ 5663952 w 5663952"/>
              <a:gd name="connsiteY3" fmla="*/ 5085184 h 5085184"/>
              <a:gd name="connsiteX4" fmla="*/ 613988 w 5663952"/>
              <a:gd name="connsiteY4" fmla="*/ 5085184 h 5085184"/>
              <a:gd name="connsiteX5" fmla="*/ 547254 w 5663952"/>
              <a:gd name="connsiteY5" fmla="*/ 4995942 h 5085184"/>
              <a:gd name="connsiteX6" fmla="*/ 0 w 5663952"/>
              <a:gd name="connsiteY6" fmla="*/ 3204356 h 5085184"/>
              <a:gd name="connsiteX7" fmla="*/ 3204356 w 5663952"/>
              <a:gd name="connsiteY7"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952" h="5085184">
                <a:moveTo>
                  <a:pt x="3204356" y="0"/>
                </a:moveTo>
                <a:cubicBezTo>
                  <a:pt x="4089214" y="0"/>
                  <a:pt x="4890303" y="358660"/>
                  <a:pt x="5470178" y="938534"/>
                </a:cubicBezTo>
                <a:lnTo>
                  <a:pt x="5663952" y="1151740"/>
                </a:lnTo>
                <a:lnTo>
                  <a:pt x="5663952" y="5085184"/>
                </a:lnTo>
                <a:lnTo>
                  <a:pt x="613988" y="5085184"/>
                </a:lnTo>
                <a:lnTo>
                  <a:pt x="547254" y="4995942"/>
                </a:lnTo>
                <a:cubicBezTo>
                  <a:pt x="201746" y="4484524"/>
                  <a:pt x="0" y="3868000"/>
                  <a:pt x="0" y="3204356"/>
                </a:cubicBezTo>
                <a:cubicBezTo>
                  <a:pt x="0" y="1434639"/>
                  <a:pt x="1434639" y="0"/>
                  <a:pt x="3204356" y="0"/>
                </a:cubicBez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7" name="Platshållare för bild 6">
            <a:extLst>
              <a:ext uri="{FF2B5EF4-FFF2-40B4-BE49-F238E27FC236}">
                <a16:creationId xmlns:a16="http://schemas.microsoft.com/office/drawing/2014/main" id="{0D0079DD-0F99-F23E-5584-3B2E51286189}"/>
              </a:ext>
            </a:extLst>
          </p:cNvPr>
          <p:cNvSpPr>
            <a:spLocks noGrp="1"/>
          </p:cNvSpPr>
          <p:nvPr>
            <p:ph type="pic" sz="quarter" idx="15" hasCustomPrompt="1"/>
          </p:nvPr>
        </p:nvSpPr>
        <p:spPr>
          <a:xfrm>
            <a:off x="6096000" y="1268760"/>
            <a:ext cx="6096000" cy="5589240"/>
          </a:xfrm>
          <a:noFill/>
        </p:spPr>
        <p:txBody>
          <a:bodyPr anchor="b" anchorCtr="0"/>
          <a:lstStyle>
            <a:lvl1pPr marL="0" indent="0" algn="r">
              <a:buNone/>
              <a:defRPr>
                <a:solidFill>
                  <a:srgbClr val="FFFFFF"/>
                </a:solidFill>
              </a:defRPr>
            </a:lvl1pPr>
          </a:lstStyle>
          <a:p>
            <a:r>
              <a:rPr lang="sv-SE"/>
              <a:t>Infoga orange eller vit illustration med</a:t>
            </a:r>
          </a:p>
          <a:p>
            <a:r>
              <a:rPr lang="sv-SE"/>
              <a:t>transparent bakgrund (</a:t>
            </a:r>
            <a:r>
              <a:rPr lang="sv-SE" err="1"/>
              <a:t>png</a:t>
            </a:r>
            <a:r>
              <a:rPr lang="sv-SE"/>
              <a:t>)</a:t>
            </a:r>
          </a:p>
        </p:txBody>
      </p:sp>
    </p:spTree>
    <p:extLst>
      <p:ext uri="{BB962C8B-B14F-4D97-AF65-F5344CB8AC3E}">
        <p14:creationId xmlns:p14="http://schemas.microsoft.com/office/powerpoint/2010/main" val="4083525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ch illustration på form orange">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8" name="Platshållare för text 7"/>
          <p:cNvSpPr>
            <a:spLocks noGrp="1"/>
          </p:cNvSpPr>
          <p:nvPr>
            <p:ph type="body" sz="quarter" idx="13" hasCustomPrompt="1"/>
          </p:nvPr>
        </p:nvSpPr>
        <p:spPr>
          <a:xfrm>
            <a:off x="1055440" y="1772816"/>
            <a:ext cx="5040560" cy="4176464"/>
          </a:xfrm>
        </p:spPr>
        <p:txBody>
          <a:bodyPr/>
          <a:lstStyle>
            <a:lvl1pPr marL="0" indent="0">
              <a:buNone/>
              <a:defRPr>
                <a:latin typeface="+mn-lt"/>
              </a:defRPr>
            </a:lvl1pPr>
          </a:lstStyle>
          <a:p>
            <a:pPr lvl="0"/>
            <a:r>
              <a:rPr lang="sv-SE"/>
              <a:t>Skriv text</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10" name="Frihandsfigur: Form 9">
            <a:extLst>
              <a:ext uri="{FF2B5EF4-FFF2-40B4-BE49-F238E27FC236}">
                <a16:creationId xmlns:a16="http://schemas.microsoft.com/office/drawing/2014/main" id="{62354B8C-ACF1-F9FE-0EA3-863EDA106601}"/>
              </a:ext>
            </a:extLst>
          </p:cNvPr>
          <p:cNvSpPr/>
          <p:nvPr userDrawn="1"/>
        </p:nvSpPr>
        <p:spPr>
          <a:xfrm>
            <a:off x="6528048" y="1772816"/>
            <a:ext cx="5663952" cy="5085184"/>
          </a:xfrm>
          <a:custGeom>
            <a:avLst/>
            <a:gdLst>
              <a:gd name="connsiteX0" fmla="*/ 3204356 w 5663952"/>
              <a:gd name="connsiteY0" fmla="*/ 0 h 5085184"/>
              <a:gd name="connsiteX1" fmla="*/ 5470178 w 5663952"/>
              <a:gd name="connsiteY1" fmla="*/ 938534 h 5085184"/>
              <a:gd name="connsiteX2" fmla="*/ 5663952 w 5663952"/>
              <a:gd name="connsiteY2" fmla="*/ 1151740 h 5085184"/>
              <a:gd name="connsiteX3" fmla="*/ 5663952 w 5663952"/>
              <a:gd name="connsiteY3" fmla="*/ 5085184 h 5085184"/>
              <a:gd name="connsiteX4" fmla="*/ 613988 w 5663952"/>
              <a:gd name="connsiteY4" fmla="*/ 5085184 h 5085184"/>
              <a:gd name="connsiteX5" fmla="*/ 547254 w 5663952"/>
              <a:gd name="connsiteY5" fmla="*/ 4995942 h 5085184"/>
              <a:gd name="connsiteX6" fmla="*/ 0 w 5663952"/>
              <a:gd name="connsiteY6" fmla="*/ 3204356 h 5085184"/>
              <a:gd name="connsiteX7" fmla="*/ 3204356 w 5663952"/>
              <a:gd name="connsiteY7"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952" h="5085184">
                <a:moveTo>
                  <a:pt x="3204356" y="0"/>
                </a:moveTo>
                <a:cubicBezTo>
                  <a:pt x="4089214" y="0"/>
                  <a:pt x="4890303" y="358660"/>
                  <a:pt x="5470178" y="938534"/>
                </a:cubicBezTo>
                <a:lnTo>
                  <a:pt x="5663952" y="1151740"/>
                </a:lnTo>
                <a:lnTo>
                  <a:pt x="5663952" y="5085184"/>
                </a:lnTo>
                <a:lnTo>
                  <a:pt x="613988" y="5085184"/>
                </a:lnTo>
                <a:lnTo>
                  <a:pt x="547254" y="4995942"/>
                </a:lnTo>
                <a:cubicBezTo>
                  <a:pt x="201746" y="4484524"/>
                  <a:pt x="0" y="3868000"/>
                  <a:pt x="0" y="3204356"/>
                </a:cubicBezTo>
                <a:cubicBezTo>
                  <a:pt x="0" y="1434639"/>
                  <a:pt x="1434639" y="0"/>
                  <a:pt x="3204356" y="0"/>
                </a:cubicBez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7" name="Platshållare för bild 6">
            <a:extLst>
              <a:ext uri="{FF2B5EF4-FFF2-40B4-BE49-F238E27FC236}">
                <a16:creationId xmlns:a16="http://schemas.microsoft.com/office/drawing/2014/main" id="{0D0079DD-0F99-F23E-5584-3B2E51286189}"/>
              </a:ext>
            </a:extLst>
          </p:cNvPr>
          <p:cNvSpPr>
            <a:spLocks noGrp="1"/>
          </p:cNvSpPr>
          <p:nvPr>
            <p:ph type="pic" sz="quarter" idx="15" hasCustomPrompt="1"/>
          </p:nvPr>
        </p:nvSpPr>
        <p:spPr>
          <a:xfrm>
            <a:off x="6096000" y="1268761"/>
            <a:ext cx="6096000" cy="5589240"/>
          </a:xfrm>
          <a:noFill/>
        </p:spPr>
        <p:txBody>
          <a:bodyPr wrap="none" anchor="b" anchorCtr="0">
            <a:noAutofit/>
          </a:bodyPr>
          <a:lstStyle>
            <a:lvl1pPr marL="0" indent="0" algn="r">
              <a:buNone/>
              <a:defRPr/>
            </a:lvl1pPr>
          </a:lstStyle>
          <a:p>
            <a:r>
              <a:rPr lang="sv-SE"/>
              <a:t>Infoga blå eller vit illustration med</a:t>
            </a:r>
          </a:p>
          <a:p>
            <a:r>
              <a:rPr lang="sv-SE"/>
              <a:t>transparent bakgrund (</a:t>
            </a:r>
            <a:r>
              <a:rPr lang="sv-SE" err="1"/>
              <a:t>png</a:t>
            </a:r>
            <a:r>
              <a:rPr lang="sv-SE"/>
              <a:t>)</a:t>
            </a:r>
          </a:p>
        </p:txBody>
      </p:sp>
    </p:spTree>
    <p:extLst>
      <p:ext uri="{BB962C8B-B14F-4D97-AF65-F5344CB8AC3E}">
        <p14:creationId xmlns:p14="http://schemas.microsoft.com/office/powerpoint/2010/main" val="1352921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och illustration på form blå">
    <p:bg>
      <p:bgPr>
        <a:solidFill>
          <a:srgbClr val="FFFFFF"/>
        </a:solidFill>
        <a:effectLst/>
      </p:bgPr>
    </p:bg>
    <p:spTree>
      <p:nvGrpSpPr>
        <p:cNvPr id="1" name=""/>
        <p:cNvGrpSpPr/>
        <p:nvPr/>
      </p:nvGrpSpPr>
      <p:grpSpPr>
        <a:xfrm>
          <a:off x="0" y="0"/>
          <a:ext cx="0" cy="0"/>
          <a:chOff x="0" y="0"/>
          <a:chExt cx="0" cy="0"/>
        </a:xfrm>
      </p:grpSpPr>
      <p:sp>
        <p:nvSpPr>
          <p:cNvPr id="6" name="Frihandsfigur: Form 5">
            <a:extLst>
              <a:ext uri="{FF2B5EF4-FFF2-40B4-BE49-F238E27FC236}">
                <a16:creationId xmlns:a16="http://schemas.microsoft.com/office/drawing/2014/main" id="{7393263B-1423-B083-407D-DD63DE2F7DEB}"/>
              </a:ext>
            </a:extLst>
          </p:cNvPr>
          <p:cNvSpPr/>
          <p:nvPr userDrawn="1"/>
        </p:nvSpPr>
        <p:spPr>
          <a:xfrm>
            <a:off x="0" y="0"/>
            <a:ext cx="5443068" cy="5008316"/>
          </a:xfrm>
          <a:custGeom>
            <a:avLst/>
            <a:gdLst>
              <a:gd name="connsiteX0" fmla="*/ 0 w 5443068"/>
              <a:gd name="connsiteY0" fmla="*/ 0 h 5008316"/>
              <a:gd name="connsiteX1" fmla="*/ 4776662 w 5443068"/>
              <a:gd name="connsiteY1" fmla="*/ 0 h 5008316"/>
              <a:gd name="connsiteX2" fmla="*/ 4914677 w 5443068"/>
              <a:gd name="connsiteY2" fmla="*/ 184565 h 5008316"/>
              <a:gd name="connsiteX3" fmla="*/ 5443068 w 5443068"/>
              <a:gd name="connsiteY3" fmla="*/ 1914402 h 5008316"/>
              <a:gd name="connsiteX4" fmla="*/ 2349154 w 5443068"/>
              <a:gd name="connsiteY4" fmla="*/ 5008316 h 5008316"/>
              <a:gd name="connsiteX5" fmla="*/ 161426 w 5443068"/>
              <a:gd name="connsiteY5" fmla="*/ 4102130 h 5008316"/>
              <a:gd name="connsiteX6" fmla="*/ 0 w 5443068"/>
              <a:gd name="connsiteY6" fmla="*/ 3924516 h 50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068" h="5008316">
                <a:moveTo>
                  <a:pt x="0" y="0"/>
                </a:moveTo>
                <a:lnTo>
                  <a:pt x="4776662" y="0"/>
                </a:lnTo>
                <a:lnTo>
                  <a:pt x="4914677" y="184565"/>
                </a:lnTo>
                <a:cubicBezTo>
                  <a:pt x="5248276" y="678357"/>
                  <a:pt x="5443068" y="1273631"/>
                  <a:pt x="5443068" y="1914402"/>
                </a:cubicBezTo>
                <a:cubicBezTo>
                  <a:pt x="5443068" y="3623124"/>
                  <a:pt x="4057876" y="5008316"/>
                  <a:pt x="2349154" y="5008316"/>
                </a:cubicBezTo>
                <a:cubicBezTo>
                  <a:pt x="1494793" y="5008316"/>
                  <a:pt x="721315" y="4662018"/>
                  <a:pt x="161426" y="4102130"/>
                </a:cubicBezTo>
                <a:lnTo>
                  <a:pt x="0" y="3924516"/>
                </a:lnTo>
                <a:close/>
              </a:path>
            </a:pathLst>
          </a:custGeom>
          <a:solidFill>
            <a:srgbClr val="F7BA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p:cNvSpPr>
            <a:spLocks noGrp="1"/>
          </p:cNvSpPr>
          <p:nvPr>
            <p:ph type="title" hasCustomPrompt="1"/>
          </p:nvPr>
        </p:nvSpPr>
        <p:spPr>
          <a:xfrm>
            <a:off x="345600" y="334800"/>
            <a:ext cx="4430990" cy="576064"/>
          </a:xfrm>
        </p:spPr>
        <p:txBody>
          <a:bodyPr/>
          <a:lstStyle>
            <a:lvl1pPr algn="l">
              <a:defRPr>
                <a:solidFill>
                  <a:schemeClr val="tx2"/>
                </a:solidFill>
              </a:defRPr>
            </a:lvl1pPr>
          </a:lstStyle>
          <a:p>
            <a:r>
              <a:rPr lang="sv-SE"/>
              <a:t>Skriv rubrik</a:t>
            </a:r>
          </a:p>
        </p:txBody>
      </p:sp>
      <p:sp>
        <p:nvSpPr>
          <p:cNvPr id="11" name="Platshållare för bild 10">
            <a:extLst>
              <a:ext uri="{FF2B5EF4-FFF2-40B4-BE49-F238E27FC236}">
                <a16:creationId xmlns:a16="http://schemas.microsoft.com/office/drawing/2014/main" id="{6E9704A6-4C12-FF29-3515-64E79D1286E7}"/>
              </a:ext>
            </a:extLst>
          </p:cNvPr>
          <p:cNvSpPr>
            <a:spLocks noGrp="1"/>
          </p:cNvSpPr>
          <p:nvPr>
            <p:ph type="pic" sz="quarter" idx="10" hasCustomPrompt="1"/>
          </p:nvPr>
        </p:nvSpPr>
        <p:spPr>
          <a:xfrm>
            <a:off x="6096000" y="0"/>
            <a:ext cx="6096000" cy="6858000"/>
          </a:xfrm>
        </p:spPr>
        <p:txBody>
          <a:bodyPr/>
          <a:lstStyle>
            <a:lvl1pPr marL="0" indent="0" algn="ctr">
              <a:buNone/>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orange eller blå illustration</a:t>
            </a:r>
            <a:br>
              <a:rPr lang="sv-SE"/>
            </a:br>
            <a:r>
              <a:rPr lang="sv-SE"/>
              <a:t>med transparent bakgrund.</a:t>
            </a:r>
          </a:p>
        </p:txBody>
      </p:sp>
      <p:sp>
        <p:nvSpPr>
          <p:cNvPr id="3" name="Platshållare för text 10">
            <a:extLst>
              <a:ext uri="{FF2B5EF4-FFF2-40B4-BE49-F238E27FC236}">
                <a16:creationId xmlns:a16="http://schemas.microsoft.com/office/drawing/2014/main" id="{01792F98-DD74-1AC2-0833-68E8988BD303}"/>
              </a:ext>
            </a:extLst>
          </p:cNvPr>
          <p:cNvSpPr>
            <a:spLocks noGrp="1"/>
          </p:cNvSpPr>
          <p:nvPr>
            <p:ph type="body" sz="quarter" idx="12" hasCustomPrompt="1"/>
          </p:nvPr>
        </p:nvSpPr>
        <p:spPr>
          <a:xfrm>
            <a:off x="1054800" y="968400"/>
            <a:ext cx="3744415" cy="1309300"/>
          </a:xfrm>
        </p:spPr>
        <p:txBody>
          <a:bodyPr/>
          <a:lstStyle>
            <a:lvl1pPr marL="0" indent="0">
              <a:buNone/>
              <a:defRPr sz="1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Tree>
    <p:extLst>
      <p:ext uri="{BB962C8B-B14F-4D97-AF65-F5344CB8AC3E}">
        <p14:creationId xmlns:p14="http://schemas.microsoft.com/office/powerpoint/2010/main" val="2030698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lstStyle>
            <a:lvl1pPr marL="0" indent="0">
              <a:buNone/>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74136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892730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utfallande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BDFAEDB-74D9-0719-8921-0F00140DA0E4}"/>
              </a:ext>
            </a:extLst>
          </p:cNvPr>
          <p:cNvSpPr>
            <a:spLocks noGrp="1"/>
          </p:cNvSpPr>
          <p:nvPr>
            <p:ph sz="quarter" idx="11"/>
          </p:nvPr>
        </p:nvSpPr>
        <p:spPr>
          <a:xfrm>
            <a:off x="0" y="0"/>
            <a:ext cx="12072938"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69187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238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orange höger">
    <p:bg>
      <p:bgRef idx="1001">
        <a:schemeClr val="bg2"/>
      </p:bgRef>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0742822-9741-489D-DBB8-44ABBD4777D8}"/>
              </a:ext>
            </a:extLst>
          </p:cNvPr>
          <p:cNvSpPr>
            <a:spLocks noGrp="1"/>
          </p:cNvSpPr>
          <p:nvPr>
            <p:ph type="pic" sz="quarter" idx="11" hasCustomPrompt="1"/>
          </p:nvPr>
        </p:nvSpPr>
        <p:spPr>
          <a:xfrm>
            <a:off x="0" y="0"/>
            <a:ext cx="12192000" cy="6858000"/>
          </a:xfrm>
          <a:custGeom>
            <a:avLst/>
            <a:gdLst>
              <a:gd name="connsiteX0" fmla="*/ 6144970 w 12192000"/>
              <a:gd name="connsiteY0" fmla="*/ 0 h 6850063"/>
              <a:gd name="connsiteX1" fmla="*/ 12192000 w 12192000"/>
              <a:gd name="connsiteY1" fmla="*/ 0 h 6850063"/>
              <a:gd name="connsiteX2" fmla="*/ 12192000 w 12192000"/>
              <a:gd name="connsiteY2" fmla="*/ 6850063 h 6850063"/>
              <a:gd name="connsiteX3" fmla="*/ 0 w 12192000"/>
              <a:gd name="connsiteY3" fmla="*/ 6850063 h 6850063"/>
              <a:gd name="connsiteX4" fmla="*/ 0 w 12192000"/>
              <a:gd name="connsiteY4" fmla="*/ 1751635 h 6850063"/>
              <a:gd name="connsiteX5" fmla="*/ 44510 w 12192000"/>
              <a:gd name="connsiteY5" fmla="*/ 1811157 h 6850063"/>
              <a:gd name="connsiteX6" fmla="*/ 2711624 w 12192000"/>
              <a:gd name="connsiteY6" fmla="*/ 3068960 h 6850063"/>
              <a:gd name="connsiteX7" fmla="*/ 6097787 w 12192000"/>
              <a:gd name="connsiteY7" fmla="*/ 309158 h 68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0063">
                <a:moveTo>
                  <a:pt x="6144970" y="0"/>
                </a:moveTo>
                <a:lnTo>
                  <a:pt x="12192000" y="0"/>
                </a:lnTo>
                <a:lnTo>
                  <a:pt x="12192000" y="6850063"/>
                </a:lnTo>
                <a:lnTo>
                  <a:pt x="0" y="6850063"/>
                </a:lnTo>
                <a:lnTo>
                  <a:pt x="0" y="1751635"/>
                </a:lnTo>
                <a:lnTo>
                  <a:pt x="44510" y="1811157"/>
                </a:lnTo>
                <a:cubicBezTo>
                  <a:pt x="678462" y="2579329"/>
                  <a:pt x="1637863" y="3068960"/>
                  <a:pt x="2711624" y="3068960"/>
                </a:cubicBezTo>
                <a:cubicBezTo>
                  <a:pt x="4381919" y="3068960"/>
                  <a:pt x="5775492" y="1884174"/>
                  <a:pt x="6097787" y="309158"/>
                </a:cubicBezTo>
                <a:close/>
              </a:path>
            </a:pathLst>
          </a:custGeom>
        </p:spPr>
        <p:txBody>
          <a:bodyPr wrap="square">
            <a:noAutofit/>
          </a:bodyPr>
          <a:lstStyle>
            <a:lvl1pPr marL="0" indent="0" algn="r">
              <a:buNone/>
              <a:defRPr>
                <a:solidFill>
                  <a:srgbClr val="FFFFFF"/>
                </a:solidFill>
              </a:defRPr>
            </a:lvl1pPr>
          </a:lstStyle>
          <a:p>
            <a:r>
              <a:rPr lang="sv-SE"/>
              <a:t>Infoga en bild i hög kvalitet (minst 1600 </a:t>
            </a:r>
            <a:r>
              <a:rPr lang="sv-SE" err="1"/>
              <a:t>px</a:t>
            </a:r>
            <a:r>
              <a:rPr lang="sv-SE"/>
              <a:t> bred)</a:t>
            </a:r>
            <a:br>
              <a:rPr lang="sv-SE"/>
            </a:br>
            <a:r>
              <a:rPr lang="sv-SE"/>
              <a:t> med fokuspunkt till mitten/höger.</a:t>
            </a:r>
          </a:p>
        </p:txBody>
      </p:sp>
      <p:sp>
        <p:nvSpPr>
          <p:cNvPr id="11" name="Platshållare för text 10">
            <a:extLst>
              <a:ext uri="{FF2B5EF4-FFF2-40B4-BE49-F238E27FC236}">
                <a16:creationId xmlns:a16="http://schemas.microsoft.com/office/drawing/2014/main" id="{E55105A5-254E-93AD-3284-91857D669316}"/>
              </a:ext>
            </a:extLst>
          </p:cNvPr>
          <p:cNvSpPr>
            <a:spLocks noGrp="1"/>
          </p:cNvSpPr>
          <p:nvPr>
            <p:ph type="body" sz="quarter" idx="12" hasCustomPrompt="1"/>
          </p:nvPr>
        </p:nvSpPr>
        <p:spPr>
          <a:xfrm>
            <a:off x="1055441" y="967572"/>
            <a:ext cx="3744415" cy="1309300"/>
          </a:xfr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58338207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orange vänsster">
    <p:bg>
      <p:bgRef idx="1001">
        <a:schemeClr val="bg2"/>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p:spPr>
        <p:txBody>
          <a:bodyPr wrap="square">
            <a:noAutofit/>
          </a:bodyPr>
          <a:lstStyle>
            <a:lvl1pPr marL="0" indent="0">
              <a:buNone/>
              <a:defRPr>
                <a:solidFill>
                  <a:srgbClr val="FFFFFF"/>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(minst 1600 </a:t>
            </a:r>
            <a:r>
              <a:rPr lang="sv-SE" err="1"/>
              <a:t>px</a:t>
            </a:r>
            <a:r>
              <a:rPr lang="sv-SE"/>
              <a:t> bred)</a:t>
            </a:r>
            <a:br>
              <a:rPr lang="sv-SE"/>
            </a:br>
            <a:r>
              <a:rPr lang="sv-SE"/>
              <a:t>med fokuspunkt till mitten/vänster.</a:t>
            </a:r>
          </a:p>
        </p:txBody>
      </p:sp>
      <p:sp>
        <p:nvSpPr>
          <p:cNvPr id="2" name="Platshållare för text 10">
            <a:extLst>
              <a:ext uri="{FF2B5EF4-FFF2-40B4-BE49-F238E27FC236}">
                <a16:creationId xmlns:a16="http://schemas.microsoft.com/office/drawing/2014/main" id="{5432E4B5-A083-3604-803D-17C264E73A6E}"/>
              </a:ext>
            </a:extLst>
          </p:cNvPr>
          <p:cNvSpPr>
            <a:spLocks noGrp="1"/>
          </p:cNvSpPr>
          <p:nvPr>
            <p:ph type="body" sz="quarter" idx="12" hasCustomPrompt="1"/>
          </p:nvPr>
        </p:nvSpPr>
        <p:spPr>
          <a:xfrm>
            <a:off x="7968208" y="4622310"/>
            <a:ext cx="3744415" cy="1494090"/>
          </a:xfr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19372769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blå höger">
    <p:bg>
      <p:bgRef idx="1001">
        <a:schemeClr val="bg1"/>
      </p:bgRef>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0742822-9741-489D-DBB8-44ABBD4777D8}"/>
              </a:ext>
            </a:extLst>
          </p:cNvPr>
          <p:cNvSpPr>
            <a:spLocks noGrp="1"/>
          </p:cNvSpPr>
          <p:nvPr>
            <p:ph type="pic" sz="quarter" idx="11" hasCustomPrompt="1"/>
          </p:nvPr>
        </p:nvSpPr>
        <p:spPr>
          <a:xfrm>
            <a:off x="0" y="0"/>
            <a:ext cx="12192000" cy="6858000"/>
          </a:xfrm>
          <a:custGeom>
            <a:avLst/>
            <a:gdLst>
              <a:gd name="connsiteX0" fmla="*/ 6144970 w 12192000"/>
              <a:gd name="connsiteY0" fmla="*/ 0 h 6850063"/>
              <a:gd name="connsiteX1" fmla="*/ 12192000 w 12192000"/>
              <a:gd name="connsiteY1" fmla="*/ 0 h 6850063"/>
              <a:gd name="connsiteX2" fmla="*/ 12192000 w 12192000"/>
              <a:gd name="connsiteY2" fmla="*/ 6850063 h 6850063"/>
              <a:gd name="connsiteX3" fmla="*/ 0 w 12192000"/>
              <a:gd name="connsiteY3" fmla="*/ 6850063 h 6850063"/>
              <a:gd name="connsiteX4" fmla="*/ 0 w 12192000"/>
              <a:gd name="connsiteY4" fmla="*/ 1751635 h 6850063"/>
              <a:gd name="connsiteX5" fmla="*/ 44510 w 12192000"/>
              <a:gd name="connsiteY5" fmla="*/ 1811157 h 6850063"/>
              <a:gd name="connsiteX6" fmla="*/ 2711624 w 12192000"/>
              <a:gd name="connsiteY6" fmla="*/ 3068960 h 6850063"/>
              <a:gd name="connsiteX7" fmla="*/ 6097787 w 12192000"/>
              <a:gd name="connsiteY7" fmla="*/ 309158 h 68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0063">
                <a:moveTo>
                  <a:pt x="6144970" y="0"/>
                </a:moveTo>
                <a:lnTo>
                  <a:pt x="12192000" y="0"/>
                </a:lnTo>
                <a:lnTo>
                  <a:pt x="12192000" y="6850063"/>
                </a:lnTo>
                <a:lnTo>
                  <a:pt x="0" y="6850063"/>
                </a:lnTo>
                <a:lnTo>
                  <a:pt x="0" y="1751635"/>
                </a:lnTo>
                <a:lnTo>
                  <a:pt x="44510" y="1811157"/>
                </a:lnTo>
                <a:cubicBezTo>
                  <a:pt x="678462" y="2579329"/>
                  <a:pt x="1637863" y="3068960"/>
                  <a:pt x="2711624" y="3068960"/>
                </a:cubicBezTo>
                <a:cubicBezTo>
                  <a:pt x="4381919" y="3068960"/>
                  <a:pt x="5775492" y="1884174"/>
                  <a:pt x="6097787" y="309158"/>
                </a:cubicBezTo>
                <a:close/>
              </a:path>
            </a:pathLst>
          </a:custGeom>
        </p:spPr>
        <p:txBody>
          <a:bodyPr wrap="square">
            <a:noAutofit/>
          </a:bodyPr>
          <a:lstStyle>
            <a:lvl1pPr marL="0" indent="0" algn="r">
              <a:buNone/>
              <a:defRPr>
                <a:solidFill>
                  <a:srgbClr val="FFFFFF"/>
                </a:solidFill>
              </a:defRPr>
            </a:lvl1pPr>
          </a:lstStyle>
          <a:p>
            <a:r>
              <a:rPr lang="sv-SE"/>
              <a:t>Infoga en bild i hög kvalitet (minst 1600 </a:t>
            </a:r>
            <a:r>
              <a:rPr lang="sv-SE" err="1"/>
              <a:t>px</a:t>
            </a:r>
            <a:r>
              <a:rPr lang="sv-SE"/>
              <a:t> bred)</a:t>
            </a:r>
            <a:br>
              <a:rPr lang="sv-SE"/>
            </a:br>
            <a:r>
              <a:rPr lang="sv-SE"/>
              <a:t> med fokuspunkt till mitten/höger.</a:t>
            </a:r>
          </a:p>
        </p:txBody>
      </p:sp>
      <p:sp>
        <p:nvSpPr>
          <p:cNvPr id="11" name="Platshållare för text 10">
            <a:extLst>
              <a:ext uri="{FF2B5EF4-FFF2-40B4-BE49-F238E27FC236}">
                <a16:creationId xmlns:a16="http://schemas.microsoft.com/office/drawing/2014/main" id="{E55105A5-254E-93AD-3284-91857D669316}"/>
              </a:ext>
            </a:extLst>
          </p:cNvPr>
          <p:cNvSpPr>
            <a:spLocks noGrp="1"/>
          </p:cNvSpPr>
          <p:nvPr>
            <p:ph type="body" sz="quarter" idx="12" hasCustomPrompt="1"/>
          </p:nvPr>
        </p:nvSpPr>
        <p:spPr>
          <a:xfrm>
            <a:off x="1054801" y="913158"/>
            <a:ext cx="3601040" cy="1435722"/>
          </a:xfrm>
        </p:spPr>
        <p:txBody>
          <a:bodyPr/>
          <a:lstStyle>
            <a:lvl1pPr marL="0" indent="0">
              <a:buNone/>
              <a:defRPr sz="18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35314" y="333921"/>
            <a:ext cx="5104210" cy="574799"/>
          </a:xfrm>
        </p:spPr>
        <p:txBody>
          <a:bodyPr/>
          <a:lstStyle>
            <a:lvl1pPr marL="0" indent="0">
              <a:buNone/>
              <a:defRPr sz="32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52092305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p:spPr>
        <p:txBody>
          <a:bodyPr wrap="square">
            <a:noAutofit/>
          </a:bodyPr>
          <a:lstStyle>
            <a:lvl1pPr marL="0" indent="0">
              <a:buNone/>
              <a:defRPr>
                <a:solidFill>
                  <a:srgbClr val="FFFFFF"/>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(minst 1600 </a:t>
            </a:r>
            <a:r>
              <a:rPr lang="sv-SE" err="1"/>
              <a:t>px</a:t>
            </a:r>
            <a:r>
              <a:rPr lang="sv-SE"/>
              <a:t> bred)</a:t>
            </a:r>
            <a:br>
              <a:rPr lang="sv-SE"/>
            </a:br>
            <a:r>
              <a:rPr lang="sv-SE"/>
              <a:t>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2" name="Platshållare för text 10">
            <a:extLst>
              <a:ext uri="{FF2B5EF4-FFF2-40B4-BE49-F238E27FC236}">
                <a16:creationId xmlns:a16="http://schemas.microsoft.com/office/drawing/2014/main" id="{FF550930-EB2C-52EF-155E-4F794259F1C2}"/>
              </a:ext>
            </a:extLst>
          </p:cNvPr>
          <p:cNvSpPr>
            <a:spLocks noGrp="1"/>
          </p:cNvSpPr>
          <p:nvPr>
            <p:ph type="body" sz="quarter" idx="12" hasCustomPrompt="1"/>
          </p:nvPr>
        </p:nvSpPr>
        <p:spPr>
          <a:xfrm>
            <a:off x="7968208" y="4622310"/>
            <a:ext cx="3744415" cy="1494090"/>
          </a:xfrm>
        </p:spPr>
        <p:txBody>
          <a:bodyPr/>
          <a:lstStyle>
            <a:lvl1pPr marL="0" indent="0">
              <a:buNone/>
              <a:defRPr sz="18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Tree>
    <p:extLst>
      <p:ext uri="{BB962C8B-B14F-4D97-AF65-F5344CB8AC3E}">
        <p14:creationId xmlns:p14="http://schemas.microsoft.com/office/powerpoint/2010/main" val="4273386252"/>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lutbild tack">
    <p:bg>
      <p:bgRef idx="1001">
        <a:schemeClr val="bg2"/>
      </p:bgRef>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B22C270-4B5E-D388-5A7E-E49EBBA5C7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3592" y="908720"/>
            <a:ext cx="7629987" cy="4032448"/>
          </a:xfrm>
          <a:prstGeom prst="rect">
            <a:avLst/>
          </a:prstGeom>
        </p:spPr>
      </p:pic>
    </p:spTree>
    <p:extLst>
      <p:ext uri="{BB962C8B-B14F-4D97-AF65-F5344CB8AC3E}">
        <p14:creationId xmlns:p14="http://schemas.microsoft.com/office/powerpoint/2010/main" val="224795324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b="25532"/>
          <a:stretch/>
        </p:blipFill>
        <p:spPr>
          <a:xfrm>
            <a:off x="839416" y="1628800"/>
            <a:ext cx="9797242" cy="2520280"/>
          </a:xfrm>
          <a:prstGeom prst="rect">
            <a:avLst/>
          </a:prstGeom>
        </p:spPr>
      </p:pic>
    </p:spTree>
    <p:extLst>
      <p:ext uri="{BB962C8B-B14F-4D97-AF65-F5344CB8AC3E}">
        <p14:creationId xmlns:p14="http://schemas.microsoft.com/office/powerpoint/2010/main" val="3737169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2345216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A_startbild hej">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926888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7751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spTree>
    <p:extLst>
      <p:ext uri="{BB962C8B-B14F-4D97-AF65-F5344CB8AC3E}">
        <p14:creationId xmlns:p14="http://schemas.microsoft.com/office/powerpoint/2010/main" val="806426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45AB64F-9EE4-4796-867E-F0B5B5D7D5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660" y="1252540"/>
            <a:ext cx="9516681" cy="4352921"/>
          </a:xfrm>
          <a:prstGeom prst="rect">
            <a:avLst/>
          </a:prstGeom>
        </p:spPr>
      </p:pic>
    </p:spTree>
    <p:extLst>
      <p:ext uri="{BB962C8B-B14F-4D97-AF65-F5344CB8AC3E}">
        <p14:creationId xmlns:p14="http://schemas.microsoft.com/office/powerpoint/2010/main" val="2356060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1_SA_Partsorganisationer">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45AB64F-9EE4-4796-867E-F0B5B5D7D5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660" y="1252540"/>
            <a:ext cx="9516681" cy="4352921"/>
          </a:xfrm>
          <a:prstGeom prst="rect">
            <a:avLst/>
          </a:prstGeom>
        </p:spPr>
      </p:pic>
    </p:spTree>
    <p:extLst>
      <p:ext uri="{BB962C8B-B14F-4D97-AF65-F5344CB8AC3E}">
        <p14:creationId xmlns:p14="http://schemas.microsoft.com/office/powerpoint/2010/main" val="2263623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a:t>Klicka här för att ändra mall för rubrikformat</a:t>
            </a:r>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a:t>Redigera format för bakgrundstext</a:t>
            </a:r>
          </a:p>
        </p:txBody>
      </p:sp>
    </p:spTree>
    <p:extLst>
      <p:ext uri="{BB962C8B-B14F-4D97-AF65-F5344CB8AC3E}">
        <p14:creationId xmlns:p14="http://schemas.microsoft.com/office/powerpoint/2010/main" val="35048817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84079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9416"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709767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6841493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791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2548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9416" y="1628800"/>
            <a:ext cx="9797242" cy="3384376"/>
          </a:xfrm>
          <a:prstGeom prst="rect">
            <a:avLst/>
          </a:prstGeom>
        </p:spPr>
      </p:pic>
    </p:spTree>
    <p:extLst>
      <p:ext uri="{BB962C8B-B14F-4D97-AF65-F5344CB8AC3E}">
        <p14:creationId xmlns:p14="http://schemas.microsoft.com/office/powerpoint/2010/main" val="113759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2348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A_startbild hej">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3"/>
          </a:xfrm>
          <a:prstGeom prst="rect">
            <a:avLst/>
          </a:prstGeom>
        </p:spPr>
      </p:pic>
    </p:spTree>
    <p:extLst>
      <p:ext uri="{BB962C8B-B14F-4D97-AF65-F5344CB8AC3E}">
        <p14:creationId xmlns:p14="http://schemas.microsoft.com/office/powerpoint/2010/main" val="211994369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204865"/>
            <a:ext cx="10058400" cy="2670485"/>
          </a:xfrm>
          <a:prstGeom prst="rect">
            <a:avLst/>
          </a:prstGeom>
        </p:spPr>
      </p:pic>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0" y="2204865"/>
            <a:ext cx="10058400" cy="2670485"/>
          </a:xfrm>
          <a:prstGeom prst="rect">
            <a:avLst/>
          </a:prstGeom>
        </p:spPr>
      </p:pic>
    </p:spTree>
    <p:extLst>
      <p:ext uri="{BB962C8B-B14F-4D97-AF65-F5344CB8AC3E}">
        <p14:creationId xmlns:p14="http://schemas.microsoft.com/office/powerpoint/2010/main" val="9760005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5996A32-F815-6196-1D8E-A09468B983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3557" y="553453"/>
            <a:ext cx="9164886" cy="5173579"/>
          </a:xfrm>
          <a:prstGeom prst="rect">
            <a:avLst/>
          </a:prstGeom>
        </p:spPr>
      </p:pic>
    </p:spTree>
    <p:extLst>
      <p:ext uri="{BB962C8B-B14F-4D97-AF65-F5344CB8AC3E}">
        <p14:creationId xmlns:p14="http://schemas.microsoft.com/office/powerpoint/2010/main" val="1951835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742007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9416"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79526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37278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518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7348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9416" y="1628800"/>
            <a:ext cx="9797242" cy="3384376"/>
          </a:xfrm>
          <a:prstGeom prst="rect">
            <a:avLst/>
          </a:prstGeom>
        </p:spPr>
      </p:pic>
    </p:spTree>
    <p:extLst>
      <p:ext uri="{BB962C8B-B14F-4D97-AF65-F5344CB8AC3E}">
        <p14:creationId xmlns:p14="http://schemas.microsoft.com/office/powerpoint/2010/main" val="35420774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233956183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911545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1092554125"/>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3058859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4880806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10123163"/>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340015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823764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61243163"/>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1358157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79933582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684421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8792900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36075222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60648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30194806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675047384"/>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30021793"/>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091330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2448586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7764794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7335760"/>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4136598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13.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6.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17.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16.png"/><Relationship Id="rId5" Type="http://schemas.openxmlformats.org/officeDocument/2006/relationships/slideLayout" Target="../slideLayouts/slideLayout74.xml"/><Relationship Id="rId10" Type="http://schemas.openxmlformats.org/officeDocument/2006/relationships/theme" Target="../theme/theme4.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image" Target="../media/image1.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theme" Target="../theme/theme5.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image" Target="../media/image1.png"/><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715" r:id="rId3"/>
    <p:sldLayoutId id="2147483869" r:id="rId4"/>
    <p:sldLayoutId id="2147483892" r:id="rId5"/>
    <p:sldLayoutId id="2147483841" r:id="rId6"/>
    <p:sldLayoutId id="2147483886" r:id="rId7"/>
    <p:sldLayoutId id="2147483842" r:id="rId8"/>
    <p:sldLayoutId id="2147483718" r:id="rId9"/>
    <p:sldLayoutId id="2147483882" r:id="rId10"/>
    <p:sldLayoutId id="2147483881" r:id="rId11"/>
    <p:sldLayoutId id="2147483897" r:id="rId12"/>
    <p:sldLayoutId id="2147483898" r:id="rId13"/>
    <p:sldLayoutId id="2147483879" r:id="rId14"/>
    <p:sldLayoutId id="2147483890" r:id="rId15"/>
    <p:sldLayoutId id="2147483876" r:id="rId16"/>
    <p:sldLayoutId id="2147483878" r:id="rId17"/>
    <p:sldLayoutId id="2147483875" r:id="rId18"/>
    <p:sldLayoutId id="2147483855" r:id="rId19"/>
    <p:sldLayoutId id="2147483861" r:id="rId20"/>
    <p:sldLayoutId id="2147483871" r:id="rId21"/>
    <p:sldLayoutId id="2147483895" r:id="rId22"/>
    <p:sldLayoutId id="2147483870" r:id="rId23"/>
    <p:sldLayoutId id="2147483891" r:id="rId24"/>
    <p:sldLayoutId id="2147483893" r:id="rId25"/>
    <p:sldLayoutId id="2147483894" r:id="rId26"/>
    <p:sldLayoutId id="2147483896" r:id="rId27"/>
    <p:sldLayoutId id="2147483649" r:id="rId28"/>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60525" y="6114460"/>
            <a:ext cx="2265113" cy="743540"/>
          </a:xfrm>
          <a:prstGeom prst="rect">
            <a:avLst/>
          </a:prstGeom>
        </p:spPr>
      </p:pic>
    </p:spTree>
    <p:extLst>
      <p:ext uri="{BB962C8B-B14F-4D97-AF65-F5344CB8AC3E}">
        <p14:creationId xmlns:p14="http://schemas.microsoft.com/office/powerpoint/2010/main" val="186408237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 id="2147483924" r:id="rId22"/>
    <p:sldLayoutId id="2147483925" r:id="rId23"/>
    <p:sldLayoutId id="2147483926" r:id="rId24"/>
    <p:sldLayoutId id="2147483927" r:id="rId25"/>
    <p:sldLayoutId id="2147483928" r:id="rId26"/>
    <p:sldLayoutId id="2147483929" r:id="rId27"/>
    <p:sldLayoutId id="2147483930" r:id="rId28"/>
    <p:sldLayoutId id="2147483931" r:id="rId29"/>
    <p:sldLayoutId id="2147483933" r:id="rId30"/>
  </p:sldLayoutIdLst>
  <p:txStyles>
    <p:titleStyle>
      <a:lvl1pPr algn="l" defTabSz="914400" rtl="0" eaLnBrk="1" latinLnBrk="0" hangingPunct="1">
        <a:spcBef>
          <a:spcPct val="0"/>
        </a:spcBef>
        <a:buNone/>
        <a:defRPr sz="3200" b="1" kern="0" baseline="0">
          <a:solidFill>
            <a:schemeClr val="accent5"/>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416" y="760308"/>
            <a:ext cx="10513168"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839416" y="1772816"/>
            <a:ext cx="10513168" cy="367240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7102" y="5772511"/>
            <a:ext cx="10801219" cy="176769"/>
          </a:xfrm>
          <a:prstGeom prst="rect">
            <a:avLst/>
          </a:prstGeom>
        </p:spPr>
      </p:pic>
      <p:pic>
        <p:nvPicPr>
          <p:cNvPr id="5" name="Bildobjekt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16280" y="5840934"/>
            <a:ext cx="3098382" cy="1017066"/>
          </a:xfrm>
          <a:prstGeom prst="rect">
            <a:avLst/>
          </a:prstGeom>
        </p:spPr>
      </p:pic>
    </p:spTree>
    <p:extLst>
      <p:ext uri="{BB962C8B-B14F-4D97-AF65-F5344CB8AC3E}">
        <p14:creationId xmlns:p14="http://schemas.microsoft.com/office/powerpoint/2010/main" val="105656158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p:titleStyle>
    <p:body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416" y="760308"/>
            <a:ext cx="10513168"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839416" y="1772816"/>
            <a:ext cx="10513168" cy="367240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objekt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97103" y="5772512"/>
            <a:ext cx="10801219" cy="176769"/>
          </a:xfrm>
          <a:prstGeom prst="rect">
            <a:avLst/>
          </a:prstGeom>
        </p:spPr>
      </p:pic>
      <p:pic>
        <p:nvPicPr>
          <p:cNvPr id="5" name="Bildobjekt 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16280" y="5840934"/>
            <a:ext cx="3098382" cy="1017066"/>
          </a:xfrm>
          <a:prstGeom prst="rect">
            <a:avLst/>
          </a:prstGeom>
        </p:spPr>
      </p:pic>
    </p:spTree>
    <p:extLst>
      <p:ext uri="{BB962C8B-B14F-4D97-AF65-F5344CB8AC3E}">
        <p14:creationId xmlns:p14="http://schemas.microsoft.com/office/powerpoint/2010/main" val="339760904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Lst>
  <p:txStyles>
    <p:titleStyle>
      <a:lvl1pPr algn="l" defTabSz="914446" rtl="0" eaLnBrk="1" latinLnBrk="0" hangingPunct="1">
        <a:spcBef>
          <a:spcPct val="0"/>
        </a:spcBef>
        <a:buNone/>
        <a:defRPr sz="3800" b="1" kern="0" baseline="0">
          <a:solidFill>
            <a:schemeClr val="tx1"/>
          </a:solidFill>
          <a:latin typeface="+mj-lt"/>
          <a:ea typeface="+mj-ea"/>
          <a:cs typeface="Arial" pitchFamily="34" charset="0"/>
        </a:defRPr>
      </a:lvl1pPr>
    </p:titleStyle>
    <p:bodyStyle>
      <a:lvl1pPr marL="180984" indent="-180984" algn="l" defTabSz="914446"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68" indent="-180984" algn="l" defTabSz="914446"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5015" indent="-173047" algn="l" defTabSz="914446"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99" indent="-180984" algn="l" defTabSz="914446"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83" indent="-180984" algn="l" defTabSz="914446"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726"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4" indent="-228611" algn="l" defTabSz="9144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163180986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404664"/>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484784"/>
            <a:ext cx="10081118" cy="464088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4280342005"/>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 id="2147484007" r:id="rId18"/>
    <p:sldLayoutId id="2147484008" r:id="rId19"/>
    <p:sldLayoutId id="2147484009" r:id="rId20"/>
    <p:sldLayoutId id="2147484010" r:id="rId21"/>
    <p:sldLayoutId id="2147484011" r:id="rId22"/>
    <p:sldLayoutId id="2147484012" r:id="rId23"/>
    <p:sldLayoutId id="2147484013" r:id="rId24"/>
    <p:sldLayoutId id="2147484014" r:id="rId25"/>
    <p:sldLayoutId id="2147484015" r:id="rId26"/>
    <p:sldLayoutId id="2147484016" r:id="rId27"/>
    <p:sldLayoutId id="2147484017" r:id="rId28"/>
    <p:sldLayoutId id="2147484018" r:id="rId29"/>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5.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ideo" Target="https://player.vimeo.com/video/859338405?h=45eef2d10b&amp;amp;app_id=122963" TargetMode="Externa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hyperlink" Target="https://www.suntarbetsliv.se/verktyg/studio-friskfaktor/?utm_source=event&amp;utm_medium=ppt&amp;utm_campaign=StudioFF"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3.xml"/><Relationship Id="rId1" Type="http://schemas.openxmlformats.org/officeDocument/2006/relationships/video" Target="https://www.youtube.com/embed/fSmSPBxIfkE?feature=oembed" TargetMode="Externa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IJe7Zu3-pOU?feature=oembed"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599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ubrik 29">
            <a:extLst>
              <a:ext uri="{FF2B5EF4-FFF2-40B4-BE49-F238E27FC236}">
                <a16:creationId xmlns:a16="http://schemas.microsoft.com/office/drawing/2014/main" id="{41990E7E-1CE8-7F22-6DA7-BF99A3C45251}"/>
              </a:ext>
            </a:extLst>
          </p:cNvPr>
          <p:cNvSpPr>
            <a:spLocks noGrp="1"/>
          </p:cNvSpPr>
          <p:nvPr>
            <p:ph type="title"/>
          </p:nvPr>
        </p:nvSpPr>
        <p:spPr>
          <a:xfrm>
            <a:off x="797856" y="693980"/>
            <a:ext cx="4602145" cy="1651493"/>
          </a:xfrm>
        </p:spPr>
        <p:txBody>
          <a:bodyPr/>
          <a:lstStyle/>
          <a:p>
            <a:r>
              <a:rPr lang="sv-SE"/>
              <a:t>Framgångsfaktorer för ett arbete med friskfaktorer</a:t>
            </a:r>
          </a:p>
        </p:txBody>
      </p:sp>
      <p:sp>
        <p:nvSpPr>
          <p:cNvPr id="2" name="Platshållare för innehåll 1">
            <a:extLst>
              <a:ext uri="{FF2B5EF4-FFF2-40B4-BE49-F238E27FC236}">
                <a16:creationId xmlns:a16="http://schemas.microsoft.com/office/drawing/2014/main" id="{C0F885CD-C177-4CA5-6D8B-1D2689C78A3F}"/>
              </a:ext>
            </a:extLst>
          </p:cNvPr>
          <p:cNvSpPr>
            <a:spLocks noGrp="1"/>
          </p:cNvSpPr>
          <p:nvPr>
            <p:ph sz="quarter" idx="15"/>
          </p:nvPr>
        </p:nvSpPr>
        <p:spPr>
          <a:xfrm>
            <a:off x="972546" y="2345473"/>
            <a:ext cx="5400000" cy="2839800"/>
          </a:xfrm>
        </p:spPr>
        <p:txBody>
          <a:bodyPr/>
          <a:lstStyle/>
          <a:p>
            <a:r>
              <a:rPr lang="sv-SE" sz="2400" b="1">
                <a:latin typeface="+mn-lt"/>
              </a:rPr>
              <a:t>Högsta ledning </a:t>
            </a:r>
            <a:r>
              <a:rPr lang="sv-SE" sz="2400">
                <a:latin typeface="+mn-lt"/>
              </a:rPr>
              <a:t>har en uttalad vilja och ambition att organisationen ska arbeta med friskfaktorer</a:t>
            </a:r>
          </a:p>
          <a:p>
            <a:r>
              <a:rPr lang="sv-SE" sz="2400">
                <a:latin typeface="+mn-lt"/>
              </a:rPr>
              <a:t>En eller flera</a:t>
            </a:r>
            <a:r>
              <a:rPr lang="sv-SE" sz="2400" b="1">
                <a:latin typeface="+mn-lt"/>
              </a:rPr>
              <a:t> processledare </a:t>
            </a:r>
            <a:r>
              <a:rPr lang="sv-SE" sz="2400">
                <a:latin typeface="+mn-lt"/>
              </a:rPr>
              <a:t>har mandat att driva och samordnar arbetet på både strategisk och operativ nivå</a:t>
            </a:r>
          </a:p>
          <a:p>
            <a:r>
              <a:rPr lang="sv-SE" sz="2400">
                <a:latin typeface="+mn-lt"/>
              </a:rPr>
              <a:t>Arbetet sker aktivt i </a:t>
            </a:r>
            <a:r>
              <a:rPr lang="sv-SE" sz="2400" b="1">
                <a:latin typeface="+mn-lt"/>
              </a:rPr>
              <a:t>samverkan</a:t>
            </a:r>
            <a:r>
              <a:rPr lang="sv-SE" sz="2400">
                <a:latin typeface="+mn-lt"/>
              </a:rPr>
              <a:t> på alla nivåer</a:t>
            </a:r>
          </a:p>
          <a:p>
            <a:pPr marL="0" indent="0">
              <a:lnSpc>
                <a:spcPct val="150000"/>
              </a:lnSpc>
              <a:buNone/>
            </a:pPr>
            <a:endParaRPr lang="sv-SE"/>
          </a:p>
        </p:txBody>
      </p:sp>
      <p:pic>
        <p:nvPicPr>
          <p:cNvPr id="10" name="Platshållare för bild 9">
            <a:extLst>
              <a:ext uri="{FF2B5EF4-FFF2-40B4-BE49-F238E27FC236}">
                <a16:creationId xmlns:a16="http://schemas.microsoft.com/office/drawing/2014/main" id="{F5D6B8D8-F708-03B4-54D0-BD27705BC91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349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D018A040-0144-FDB5-C523-FCAB765403A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000" r="25000"/>
          <a:stretch>
            <a:fillRect/>
          </a:stretch>
        </p:blipFill>
        <p:spPr/>
      </p:pic>
      <p:sp>
        <p:nvSpPr>
          <p:cNvPr id="2" name="Platshållare för text 1">
            <a:extLst>
              <a:ext uri="{FF2B5EF4-FFF2-40B4-BE49-F238E27FC236}">
                <a16:creationId xmlns:a16="http://schemas.microsoft.com/office/drawing/2014/main" id="{AE3FAE91-FE3F-D5A3-1138-CB87BFAA23DD}"/>
              </a:ext>
            </a:extLst>
          </p:cNvPr>
          <p:cNvSpPr>
            <a:spLocks noGrp="1"/>
          </p:cNvSpPr>
          <p:nvPr>
            <p:ph type="body" sz="quarter" idx="10"/>
          </p:nvPr>
        </p:nvSpPr>
        <p:spPr>
          <a:xfrm>
            <a:off x="842254" y="1394346"/>
            <a:ext cx="4824287" cy="2375966"/>
          </a:xfrm>
        </p:spPr>
        <p:txBody>
          <a:bodyPr/>
          <a:lstStyle/>
          <a:p>
            <a:r>
              <a:rPr lang="sv-SE"/>
              <a:t>Friskfaktorsteget</a:t>
            </a:r>
            <a:br>
              <a:rPr lang="sv-SE"/>
            </a:br>
            <a:r>
              <a:rPr lang="sv-SE" sz="3200"/>
              <a:t>- utbildning för dig som leder förändring</a:t>
            </a:r>
            <a:endParaRPr lang="sv-SE"/>
          </a:p>
        </p:txBody>
      </p:sp>
      <p:sp>
        <p:nvSpPr>
          <p:cNvPr id="4" name="Platshållare för text 3">
            <a:extLst>
              <a:ext uri="{FF2B5EF4-FFF2-40B4-BE49-F238E27FC236}">
                <a16:creationId xmlns:a16="http://schemas.microsoft.com/office/drawing/2014/main" id="{38E845D0-871A-23F0-BC5F-23D7E05B74AD}"/>
              </a:ext>
            </a:extLst>
          </p:cNvPr>
          <p:cNvSpPr>
            <a:spLocks noGrp="1"/>
          </p:cNvSpPr>
          <p:nvPr>
            <p:ph type="body" sz="quarter" idx="12"/>
          </p:nvPr>
        </p:nvSpPr>
        <p:spPr>
          <a:xfrm>
            <a:off x="842254" y="3770311"/>
            <a:ext cx="4824412" cy="2547361"/>
          </a:xfrm>
        </p:spPr>
        <p:txBody>
          <a:bodyPr/>
          <a:lstStyle/>
          <a:p>
            <a:r>
              <a:rPr lang="sv-SE" sz="2000" b="1">
                <a:solidFill>
                  <a:srgbClr val="000B3C"/>
                </a:solidFill>
                <a:latin typeface="+mn-lt"/>
              </a:rPr>
              <a:t>E</a:t>
            </a:r>
            <a:r>
              <a:rPr lang="sv-SE" sz="2000" b="1" i="0">
                <a:solidFill>
                  <a:srgbClr val="000B3C"/>
                </a:solidFill>
                <a:effectLst/>
                <a:latin typeface="+mn-lt"/>
              </a:rPr>
              <a:t>n utbildning i hur du</a:t>
            </a:r>
          </a:p>
          <a:p>
            <a:pPr marL="342900" indent="-342900">
              <a:buFont typeface="Arial" panose="020B0604020202020204" pitchFamily="34" charset="0"/>
              <a:buChar char="•"/>
            </a:pPr>
            <a:r>
              <a:rPr lang="sv-SE" sz="2000" i="0">
                <a:solidFill>
                  <a:srgbClr val="000B3C"/>
                </a:solidFill>
                <a:effectLst/>
                <a:latin typeface="+mn-lt"/>
              </a:rPr>
              <a:t>kan lägga upp och genomföra ett arbete med friskfaktorer på individ-, grupp- och organisationsnivå</a:t>
            </a:r>
          </a:p>
          <a:p>
            <a:pPr marL="342900" indent="-342900">
              <a:buFont typeface="Arial" panose="020B0604020202020204" pitchFamily="34" charset="0"/>
              <a:buChar char="•"/>
            </a:pPr>
            <a:r>
              <a:rPr lang="sv-SE" sz="2000" i="0">
                <a:solidFill>
                  <a:srgbClr val="000B3C"/>
                </a:solidFill>
                <a:effectLst/>
                <a:latin typeface="+mn-lt"/>
              </a:rPr>
              <a:t>kan jobba med förankring</a:t>
            </a:r>
          </a:p>
          <a:p>
            <a:pPr marL="342900" indent="-342900">
              <a:buFont typeface="Arial" panose="020B0604020202020204" pitchFamily="34" charset="0"/>
              <a:buChar char="•"/>
            </a:pPr>
            <a:r>
              <a:rPr lang="sv-SE" sz="2000" i="0">
                <a:solidFill>
                  <a:srgbClr val="000B3C"/>
                </a:solidFill>
                <a:effectLst/>
                <a:latin typeface="+mn-lt"/>
              </a:rPr>
              <a:t>får med hela organisationen</a:t>
            </a:r>
          </a:p>
          <a:p>
            <a:pPr marL="342900" indent="-342900">
              <a:buFont typeface="Arial" panose="020B0604020202020204" pitchFamily="34" charset="0"/>
              <a:buChar char="•"/>
            </a:pPr>
            <a:r>
              <a:rPr lang="sv-SE" sz="2000" i="0">
                <a:solidFill>
                  <a:srgbClr val="000B3C"/>
                </a:solidFill>
                <a:effectLst/>
                <a:latin typeface="+mn-lt"/>
              </a:rPr>
              <a:t>kan undvika vanliga fallgropar</a:t>
            </a:r>
            <a:endParaRPr lang="sv-SE" sz="2000">
              <a:latin typeface="+mn-lt"/>
            </a:endParaRPr>
          </a:p>
        </p:txBody>
      </p:sp>
    </p:spTree>
    <p:extLst>
      <p:ext uri="{BB962C8B-B14F-4D97-AF65-F5344CB8AC3E}">
        <p14:creationId xmlns:p14="http://schemas.microsoft.com/office/powerpoint/2010/main" val="216875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51FF3A2F-B7DF-CD19-42AD-DA45181D3270}"/>
              </a:ext>
            </a:extLst>
          </p:cNvPr>
          <p:cNvSpPr>
            <a:spLocks noGrp="1"/>
          </p:cNvSpPr>
          <p:nvPr>
            <p:ph type="title"/>
          </p:nvPr>
        </p:nvSpPr>
        <p:spPr>
          <a:xfrm>
            <a:off x="490786" y="436660"/>
            <a:ext cx="11487773" cy="720080"/>
          </a:xfrm>
          <a:noFill/>
        </p:spPr>
        <p:txBody>
          <a:bodyPr/>
          <a:lstStyle/>
          <a:p>
            <a:r>
              <a:rPr lang="sv-SE"/>
              <a:t>Friskfaktorsteget – utbildning för dig som leder förändring</a:t>
            </a:r>
            <a:endParaRPr lang="sv-SE" i="1"/>
          </a:p>
        </p:txBody>
      </p:sp>
      <p:sp>
        <p:nvSpPr>
          <p:cNvPr id="6" name="Rektangel: rundade hörn 5">
            <a:extLst>
              <a:ext uri="{FF2B5EF4-FFF2-40B4-BE49-F238E27FC236}">
                <a16:creationId xmlns:a16="http://schemas.microsoft.com/office/drawing/2014/main" id="{1F4A925F-BB0A-CDDD-EEE9-6AEA4750534C}"/>
              </a:ext>
            </a:extLst>
          </p:cNvPr>
          <p:cNvSpPr/>
          <p:nvPr/>
        </p:nvSpPr>
        <p:spPr>
          <a:xfrm>
            <a:off x="602906" y="1479237"/>
            <a:ext cx="2307702" cy="870333"/>
          </a:xfrm>
          <a:prstGeom prst="roundRect">
            <a:avLst/>
          </a:prstGeom>
          <a:effectLst>
            <a:outerShdw blurRad="127000" dist="76200" dir="2700000" algn="tl" rotWithShape="0">
              <a:schemeClr val="tx2">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DEDE5"/>
                </a:solidFill>
                <a:effectLst/>
                <a:uLnTx/>
                <a:uFillTx/>
                <a:latin typeface="Calibri"/>
                <a:ea typeface="+mn-ea"/>
                <a:cs typeface="+mn-cs"/>
              </a:rPr>
              <a:t>Fokus</a:t>
            </a:r>
          </a:p>
        </p:txBody>
      </p:sp>
      <p:sp>
        <p:nvSpPr>
          <p:cNvPr id="7" name="Rektangel: rundade hörn 6">
            <a:extLst>
              <a:ext uri="{FF2B5EF4-FFF2-40B4-BE49-F238E27FC236}">
                <a16:creationId xmlns:a16="http://schemas.microsoft.com/office/drawing/2014/main" id="{5957D484-1C7F-C00D-3E3C-2DF0DC674CAC}"/>
              </a:ext>
            </a:extLst>
          </p:cNvPr>
          <p:cNvSpPr/>
          <p:nvPr/>
        </p:nvSpPr>
        <p:spPr>
          <a:xfrm>
            <a:off x="3489109" y="1488110"/>
            <a:ext cx="2307701" cy="870333"/>
          </a:xfrm>
          <a:prstGeom prst="roundRect">
            <a:avLst/>
          </a:prstGeom>
          <a:effectLst>
            <a:outerShdw blurRad="127000" dist="76200" dir="2700000" algn="tl" rotWithShape="0">
              <a:schemeClr val="tx2">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DEDE5"/>
                </a:solidFill>
                <a:effectLst/>
                <a:uLnTx/>
                <a:uFillTx/>
                <a:latin typeface="Calibri"/>
                <a:ea typeface="+mn-ea"/>
                <a:cs typeface="+mn-cs"/>
              </a:rPr>
              <a:t>Perspektivet</a:t>
            </a:r>
          </a:p>
        </p:txBody>
      </p:sp>
      <p:sp>
        <p:nvSpPr>
          <p:cNvPr id="8" name="Rektangel: rundade hörn 7">
            <a:extLst>
              <a:ext uri="{FF2B5EF4-FFF2-40B4-BE49-F238E27FC236}">
                <a16:creationId xmlns:a16="http://schemas.microsoft.com/office/drawing/2014/main" id="{DFAD9E8F-E68E-F9C1-65FC-F689806DACA6}"/>
              </a:ext>
            </a:extLst>
          </p:cNvPr>
          <p:cNvSpPr/>
          <p:nvPr/>
        </p:nvSpPr>
        <p:spPr>
          <a:xfrm>
            <a:off x="6460685" y="1498225"/>
            <a:ext cx="2182900" cy="870757"/>
          </a:xfrm>
          <a:prstGeom prst="roundRect">
            <a:avLst/>
          </a:prstGeom>
          <a:effectLst>
            <a:outerShdw blurRad="127000" dist="76200" dir="2700000" algn="tl" rotWithShape="0">
              <a:schemeClr val="tx2">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DEDE5"/>
                </a:solidFill>
                <a:effectLst/>
                <a:uLnTx/>
                <a:uFillTx/>
                <a:latin typeface="Calibri"/>
                <a:ea typeface="+mn-ea"/>
                <a:cs typeface="+mn-cs"/>
              </a:rPr>
              <a:t>Basen</a:t>
            </a:r>
          </a:p>
        </p:txBody>
      </p:sp>
      <p:pic>
        <p:nvPicPr>
          <p:cNvPr id="15" name="Bild 14">
            <a:extLst>
              <a:ext uri="{FF2B5EF4-FFF2-40B4-BE49-F238E27FC236}">
                <a16:creationId xmlns:a16="http://schemas.microsoft.com/office/drawing/2014/main" id="{DFD11361-FF6A-C520-EDDB-84F0E3E494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0747" y="1593772"/>
            <a:ext cx="669370" cy="594996"/>
          </a:xfrm>
          <a:prstGeom prst="rect">
            <a:avLst/>
          </a:prstGeom>
          <a:effectLst>
            <a:outerShdw blurRad="50800" dist="50800" dir="2700000" algn="tl" rotWithShape="0">
              <a:schemeClr val="tx2">
                <a:lumMod val="50000"/>
                <a:alpha val="40000"/>
              </a:schemeClr>
            </a:outerShdw>
          </a:effectLst>
        </p:spPr>
      </p:pic>
      <p:pic>
        <p:nvPicPr>
          <p:cNvPr id="16" name="Bild 15">
            <a:extLst>
              <a:ext uri="{FF2B5EF4-FFF2-40B4-BE49-F238E27FC236}">
                <a16:creationId xmlns:a16="http://schemas.microsoft.com/office/drawing/2014/main" id="{DB1144F4-2613-96DA-6C3B-39A6AB104E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0827" y="1625780"/>
            <a:ext cx="594995" cy="594995"/>
          </a:xfrm>
          <a:prstGeom prst="rect">
            <a:avLst/>
          </a:prstGeom>
          <a:effectLst>
            <a:outerShdw blurRad="50800" dist="76200" dir="2700000" algn="tl" rotWithShape="0">
              <a:schemeClr val="tx2">
                <a:lumMod val="50000"/>
                <a:alpha val="40000"/>
              </a:schemeClr>
            </a:outerShdw>
          </a:effectLst>
        </p:spPr>
      </p:pic>
      <p:pic>
        <p:nvPicPr>
          <p:cNvPr id="17" name="Bild 16">
            <a:extLst>
              <a:ext uri="{FF2B5EF4-FFF2-40B4-BE49-F238E27FC236}">
                <a16:creationId xmlns:a16="http://schemas.microsoft.com/office/drawing/2014/main" id="{83252254-2961-77E6-FDF0-5AD939ABF6F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5800" y="1643031"/>
            <a:ext cx="669370" cy="594996"/>
          </a:xfrm>
          <a:prstGeom prst="rect">
            <a:avLst/>
          </a:prstGeom>
          <a:effectLst>
            <a:outerShdw blurRad="50800" dist="76200" dir="2700000" algn="tl" rotWithShape="0">
              <a:schemeClr val="tx2">
                <a:lumMod val="50000"/>
                <a:alpha val="40000"/>
              </a:schemeClr>
            </a:outerShdw>
          </a:effectLst>
        </p:spPr>
      </p:pic>
      <p:sp>
        <p:nvSpPr>
          <p:cNvPr id="12" name="Rektangel: rundade hörn 11">
            <a:extLst>
              <a:ext uri="{FF2B5EF4-FFF2-40B4-BE49-F238E27FC236}">
                <a16:creationId xmlns:a16="http://schemas.microsoft.com/office/drawing/2014/main" id="{ED4A8831-7133-9BA0-5475-8070E22244CC}"/>
              </a:ext>
            </a:extLst>
          </p:cNvPr>
          <p:cNvSpPr/>
          <p:nvPr/>
        </p:nvSpPr>
        <p:spPr>
          <a:xfrm>
            <a:off x="396657" y="2524683"/>
            <a:ext cx="2730404" cy="3361282"/>
          </a:xfrm>
          <a:prstGeom prst="roundRect">
            <a:avLst/>
          </a:prstGeom>
          <a:solidFill>
            <a:schemeClr val="tx2">
              <a:lumMod val="40000"/>
              <a:lumOff val="60000"/>
            </a:schemeClr>
          </a:solidFill>
          <a:effectLst>
            <a:outerShdw blurRad="127000" dist="76200" dir="2700000" algn="tl" rotWithShape="0">
              <a:schemeClr val="tx2">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B3C"/>
                </a:solidFill>
                <a:effectLst/>
                <a:uLnTx/>
                <a:uFillTx/>
                <a:latin typeface="Calibri"/>
                <a:ea typeface="+mn-ea"/>
                <a:cs typeface="+mn-cs"/>
              </a:rPr>
              <a:t>Friskfaktorer – vad och varför?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B3C"/>
                </a:solidFill>
                <a:effectLst/>
                <a:uLnTx/>
                <a:uFillTx/>
                <a:latin typeface="Calibri"/>
                <a:ea typeface="+mn-ea"/>
                <a:cs typeface="+mn-cs"/>
              </a:rPr>
              <a:t>Beteenden, att börja göra annorlunda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B3C"/>
                </a:solidFill>
                <a:effectLst/>
                <a:uLnTx/>
                <a:uFillTx/>
                <a:latin typeface="Calibri"/>
                <a:ea typeface="+mn-ea"/>
                <a:cs typeface="+mn-cs"/>
              </a:rPr>
              <a:t>Bygga en friskfaktorkultur  - stärka det som redan fungerar bra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srgbClr val="000B3C"/>
                </a:solidFill>
                <a:effectLst/>
                <a:uLnTx/>
                <a:uFillTx/>
                <a:latin typeface="Calibri"/>
                <a:ea typeface="+mn-ea"/>
                <a:cs typeface="+mn-cs"/>
              </a:rPr>
              <a:t>Koppla friskfaktorer till egna styrdokument</a:t>
            </a: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sp>
        <p:nvSpPr>
          <p:cNvPr id="21" name="Rektangel: rundade hörn 20">
            <a:extLst>
              <a:ext uri="{FF2B5EF4-FFF2-40B4-BE49-F238E27FC236}">
                <a16:creationId xmlns:a16="http://schemas.microsoft.com/office/drawing/2014/main" id="{394AA1CA-E92F-64B9-D4B9-E973D008961C}"/>
              </a:ext>
            </a:extLst>
          </p:cNvPr>
          <p:cNvSpPr/>
          <p:nvPr/>
        </p:nvSpPr>
        <p:spPr>
          <a:xfrm>
            <a:off x="3306334" y="2524683"/>
            <a:ext cx="2730404" cy="3361282"/>
          </a:xfrm>
          <a:prstGeom prst="roundRect">
            <a:avLst/>
          </a:prstGeom>
          <a:solidFill>
            <a:schemeClr val="tx2">
              <a:lumMod val="40000"/>
              <a:lumOff val="60000"/>
            </a:schemeClr>
          </a:solidFill>
          <a:effectLst>
            <a:outerShdw blurRad="127000" dist="76200" dir="2700000" algn="tl" rotWithShape="0">
              <a:schemeClr val="tx2">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14400" rtl="0" eaLnBrk="1" fontAlgn="auto" latinLnBrk="0" hangingPunct="1">
              <a:lnSpc>
                <a:spcPct val="102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Calibri" panose="020F0502020204030204" pitchFamily="34" charset="0"/>
                <a:cs typeface="Times New Roman" panose="02020603050405020304" pitchFamily="18" charset="0"/>
              </a:rPr>
              <a:t>Motivera och förankra ett arbete med friskfaktorer</a:t>
            </a:r>
          </a:p>
          <a:p>
            <a:pPr marL="180975" marR="0" lvl="0" indent="-180975" algn="l" defTabSz="914400" rtl="0" eaLnBrk="1" fontAlgn="auto" latinLnBrk="0" hangingPunct="1">
              <a:lnSpc>
                <a:spcPct val="102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Calibri" panose="020F0502020204030204" pitchFamily="34" charset="0"/>
                <a:cs typeface="Times New Roman" panose="02020603050405020304" pitchFamily="18" charset="0"/>
              </a:rPr>
              <a:t>Nyttan med ett främjande arbetssätt</a:t>
            </a:r>
          </a:p>
          <a:p>
            <a:pPr marL="180975" marR="0" lvl="0" indent="-180975" algn="l" defTabSz="914400" rtl="0" eaLnBrk="1" fontAlgn="auto" latinLnBrk="0" hangingPunct="1">
              <a:lnSpc>
                <a:spcPct val="102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Calibri" panose="020F0502020204030204" pitchFamily="34" charset="0"/>
                <a:cs typeface="Times New Roman" panose="02020603050405020304" pitchFamily="18" charset="0"/>
              </a:rPr>
              <a:t>Samverkan och skyddsombudens viktiga roll</a:t>
            </a:r>
          </a:p>
          <a:p>
            <a:pPr marL="180975" marR="0" lvl="0" indent="-180975" algn="l" defTabSz="914400" rtl="0" eaLnBrk="1" fontAlgn="auto" latinLnBrk="0" hangingPunct="1">
              <a:lnSpc>
                <a:spcPct val="102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Calibri" panose="020F0502020204030204" pitchFamily="34" charset="0"/>
                <a:cs typeface="Calibri" panose="020F0502020204030204" pitchFamily="34" charset="0"/>
              </a:rPr>
              <a:t>Arbete på strategisk och operativ nivå</a:t>
            </a:r>
            <a:endParaRPr kumimoji="0" lang="sv-SE" sz="1800" b="0" i="0" u="none" strike="noStrike" kern="0" cap="none" spc="0" normalizeH="0" baseline="0" noProof="0">
              <a:ln>
                <a:noFill/>
              </a:ln>
              <a:solidFill>
                <a:srgbClr val="000B3C"/>
              </a:solidFill>
              <a:effectLst/>
              <a:uLnTx/>
              <a:uFillTx/>
              <a:latin typeface="Calibri"/>
              <a:ea typeface="Calibri" panose="020F0502020204030204" pitchFamily="34" charset="0"/>
              <a:cs typeface="Times New Roman" panose="02020603050405020304" pitchFamily="18" charset="0"/>
            </a:endParaRPr>
          </a:p>
        </p:txBody>
      </p:sp>
      <p:sp>
        <p:nvSpPr>
          <p:cNvPr id="22" name="Rektangel: rundade hörn 21">
            <a:extLst>
              <a:ext uri="{FF2B5EF4-FFF2-40B4-BE49-F238E27FC236}">
                <a16:creationId xmlns:a16="http://schemas.microsoft.com/office/drawing/2014/main" id="{70EC142F-B92A-E1B5-C37B-68A5C9123E8E}"/>
              </a:ext>
            </a:extLst>
          </p:cNvPr>
          <p:cNvSpPr/>
          <p:nvPr/>
        </p:nvSpPr>
        <p:spPr>
          <a:xfrm>
            <a:off x="6216011" y="2524683"/>
            <a:ext cx="2730404" cy="3361282"/>
          </a:xfrm>
          <a:prstGeom prst="roundRect">
            <a:avLst/>
          </a:prstGeom>
          <a:solidFill>
            <a:schemeClr val="tx2">
              <a:lumMod val="40000"/>
              <a:lumOff val="60000"/>
            </a:schemeClr>
          </a:solidFill>
          <a:effectLst>
            <a:outerShdw blurRad="127000" dist="76200" dir="2700000" algn="tl" rotWithShape="0">
              <a:schemeClr val="tx2">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mn-ea"/>
                <a:cs typeface="Times New Roman" pitchFamily="18" charset="0"/>
              </a:rPr>
              <a:t>Skapa förutsättningar på individ, grupp- och organisationsnivå</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mn-ea"/>
                <a:cs typeface="Times New Roman" pitchFamily="18" charset="0"/>
              </a:rPr>
              <a:t>Påverka beteenden</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mn-ea"/>
                <a:cs typeface="Times New Roman" pitchFamily="18" charset="0"/>
              </a:rPr>
              <a:t>Processledarens nyckelroll</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mn-ea"/>
                <a:cs typeface="Times New Roman" pitchFamily="18" charset="0"/>
              </a:rPr>
              <a:t>Skapa hållbarhet genom att använda befintliga strukturer och rutiner   </a:t>
            </a:r>
          </a:p>
        </p:txBody>
      </p:sp>
      <p:sp>
        <p:nvSpPr>
          <p:cNvPr id="2" name="Rektangel: rundade hörn 1">
            <a:extLst>
              <a:ext uri="{FF2B5EF4-FFF2-40B4-BE49-F238E27FC236}">
                <a16:creationId xmlns:a16="http://schemas.microsoft.com/office/drawing/2014/main" id="{BFEF56FF-9E3C-A928-B4E0-ECE3E9D4663A}"/>
              </a:ext>
            </a:extLst>
          </p:cNvPr>
          <p:cNvSpPr/>
          <p:nvPr/>
        </p:nvSpPr>
        <p:spPr>
          <a:xfrm>
            <a:off x="9303405" y="1521146"/>
            <a:ext cx="2312464" cy="870757"/>
          </a:xfrm>
          <a:prstGeom prst="roundRect">
            <a:avLst/>
          </a:prstGeom>
          <a:effectLst>
            <a:outerShdw blurRad="127000" dist="76200" dir="2700000" algn="tl" rotWithShape="0">
              <a:schemeClr val="tx2">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FDEDE5"/>
                </a:solidFill>
                <a:effectLst/>
                <a:uLnTx/>
                <a:uFillTx/>
                <a:latin typeface="Calibri"/>
                <a:ea typeface="+mn-ea"/>
                <a:cs typeface="+mn-cs"/>
              </a:rPr>
              <a:t>Kompassen</a:t>
            </a:r>
            <a:endParaRPr kumimoji="0" lang="sv-SE" sz="2000" b="1" i="0" u="none" strike="noStrike" kern="1200" cap="none" spc="0" normalizeH="0" baseline="0" noProof="0" dirty="0">
              <a:ln>
                <a:noFill/>
              </a:ln>
              <a:solidFill>
                <a:srgbClr val="FDEDE5"/>
              </a:solidFill>
              <a:effectLst/>
              <a:uLnTx/>
              <a:uFillTx/>
              <a:latin typeface="Calibri"/>
              <a:ea typeface="+mn-ea"/>
              <a:cs typeface="+mn-cs"/>
            </a:endParaRPr>
          </a:p>
        </p:txBody>
      </p:sp>
      <p:sp>
        <p:nvSpPr>
          <p:cNvPr id="5" name="Rektangel: rundade hörn 4">
            <a:extLst>
              <a:ext uri="{FF2B5EF4-FFF2-40B4-BE49-F238E27FC236}">
                <a16:creationId xmlns:a16="http://schemas.microsoft.com/office/drawing/2014/main" id="{E7D48AA8-9A5F-8D60-823B-DF1B0DB343FF}"/>
              </a:ext>
            </a:extLst>
          </p:cNvPr>
          <p:cNvSpPr/>
          <p:nvPr/>
        </p:nvSpPr>
        <p:spPr>
          <a:xfrm>
            <a:off x="9125688" y="2516987"/>
            <a:ext cx="2730404" cy="3361282"/>
          </a:xfrm>
          <a:prstGeom prst="roundRect">
            <a:avLst/>
          </a:prstGeom>
          <a:solidFill>
            <a:schemeClr val="tx2">
              <a:lumMod val="40000"/>
              <a:lumOff val="60000"/>
            </a:schemeClr>
          </a:solidFill>
          <a:effectLst>
            <a:outerShdw blurRad="127000" dist="76200" dir="2700000" algn="tl" rotWithShape="0">
              <a:schemeClr val="tx2">
                <a:lumMod val="7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mn-ea"/>
                <a:cs typeface="Times New Roman" pitchFamily="18" charset="0"/>
              </a:rPr>
              <a:t>Ta ut riktning för arbete med friskfaktorer i egna organisationen</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mn-ea"/>
                <a:cs typeface="Times New Roman" pitchFamily="18" charset="0"/>
              </a:rPr>
              <a:t>Få recept på upplägg</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mn-ea"/>
                <a:cs typeface="Times New Roman" pitchFamily="18" charset="0"/>
              </a:rPr>
              <a:t>Utforma en plan för att arbeta vidare med friskfaktorer</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1800" b="0" i="0" u="none" strike="noStrike" kern="0" cap="none" spc="0" normalizeH="0" baseline="0" noProof="0">
                <a:ln>
                  <a:noFill/>
                </a:ln>
                <a:solidFill>
                  <a:srgbClr val="000B3C"/>
                </a:solidFill>
                <a:effectLst/>
                <a:uLnTx/>
                <a:uFillTx/>
                <a:latin typeface="Calibri"/>
                <a:ea typeface="+mn-ea"/>
                <a:cs typeface="Times New Roman" pitchFamily="18" charset="0"/>
              </a:rPr>
              <a:t>Vanligaste fallgroparna, och hur vi kan undvika dem </a:t>
            </a:r>
            <a:endParaRPr kumimoji="0" lang="sv-SE" sz="2400" b="0" i="0" u="none" strike="noStrike" kern="0" cap="none" spc="0" normalizeH="0" baseline="0" noProof="0">
              <a:ln>
                <a:noFill/>
              </a:ln>
              <a:solidFill>
                <a:srgbClr val="000B3C"/>
              </a:solidFill>
              <a:effectLst/>
              <a:uLnTx/>
              <a:uFillTx/>
              <a:latin typeface="Calibri"/>
              <a:ea typeface="+mn-ea"/>
              <a:cs typeface="Times New Roman" pitchFamily="18" charset="0"/>
            </a:endParaRPr>
          </a:p>
        </p:txBody>
      </p:sp>
      <p:pic>
        <p:nvPicPr>
          <p:cNvPr id="18" name="Bild 17">
            <a:extLst>
              <a:ext uri="{FF2B5EF4-FFF2-40B4-BE49-F238E27FC236}">
                <a16:creationId xmlns:a16="http://schemas.microsoft.com/office/drawing/2014/main" id="{74B4CC3D-3328-EB60-09D9-9929FB1F20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90930" y="1625778"/>
            <a:ext cx="669370" cy="594996"/>
          </a:xfrm>
          <a:prstGeom prst="rect">
            <a:avLst/>
          </a:prstGeom>
          <a:effectLst>
            <a:outerShdw blurRad="50800" dist="76200" dir="2700000" algn="tl" rotWithShape="0">
              <a:schemeClr val="tx2">
                <a:lumMod val="50000"/>
                <a:alpha val="40000"/>
              </a:schemeClr>
            </a:outerShdw>
          </a:effectLst>
        </p:spPr>
      </p:pic>
    </p:spTree>
    <p:extLst>
      <p:ext uri="{BB962C8B-B14F-4D97-AF65-F5344CB8AC3E}">
        <p14:creationId xmlns:p14="http://schemas.microsoft.com/office/powerpoint/2010/main" val="261844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21" grpId="0" animBg="1"/>
      <p:bldP spid="22" grpId="0" animBg="1"/>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016DBCAF-96ED-579F-98AA-375B13E3BE07}"/>
              </a:ext>
            </a:extLst>
          </p:cNvPr>
          <p:cNvGrpSpPr/>
          <p:nvPr/>
        </p:nvGrpSpPr>
        <p:grpSpPr>
          <a:xfrm>
            <a:off x="469708" y="1799670"/>
            <a:ext cx="3097930" cy="3764627"/>
            <a:chOff x="1067356" y="1814449"/>
            <a:chExt cx="3097930" cy="3764627"/>
          </a:xfrm>
        </p:grpSpPr>
        <p:sp>
          <p:nvSpPr>
            <p:cNvPr id="6" name="textruta 5">
              <a:extLst>
                <a:ext uri="{FF2B5EF4-FFF2-40B4-BE49-F238E27FC236}">
                  <a16:creationId xmlns:a16="http://schemas.microsoft.com/office/drawing/2014/main" id="{1C469F2E-F025-CA0E-4F65-4DC3B15B3CAB}"/>
                </a:ext>
              </a:extLst>
            </p:cNvPr>
            <p:cNvSpPr txBox="1"/>
            <p:nvPr/>
          </p:nvSpPr>
          <p:spPr>
            <a:xfrm>
              <a:off x="1205815" y="5055856"/>
              <a:ext cx="2821011"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Nuläge</a:t>
              </a:r>
              <a:endParaRPr kumimoji="0" lang="sv-SE" sz="2400" b="1" i="0" u="none" strike="noStrike" kern="1200" cap="none" spc="0" normalizeH="0" baseline="0" noProof="0">
                <a:ln>
                  <a:noFill/>
                </a:ln>
                <a:solidFill>
                  <a:srgbClr val="000B3C"/>
                </a:solidFill>
                <a:effectLst/>
                <a:uLnTx/>
                <a:uFillTx/>
                <a:latin typeface="Calibri"/>
                <a:ea typeface="+mn-ea"/>
                <a:cs typeface="+mn-cs"/>
              </a:endParaRPr>
            </a:p>
          </p:txBody>
        </p:sp>
        <p:pic>
          <p:nvPicPr>
            <p:cNvPr id="8" name="Bildobjekt 7">
              <a:extLst>
                <a:ext uri="{FF2B5EF4-FFF2-40B4-BE49-F238E27FC236}">
                  <a16:creationId xmlns:a16="http://schemas.microsoft.com/office/drawing/2014/main" id="{28DA1571-5418-D05F-29E4-5B127E2E6F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7356" y="1814449"/>
              <a:ext cx="3097930" cy="3097930"/>
            </a:xfrm>
            <a:prstGeom prst="rect">
              <a:avLst/>
            </a:prstGeom>
          </p:spPr>
        </p:pic>
      </p:grpSp>
      <p:pic>
        <p:nvPicPr>
          <p:cNvPr id="11" name="Bildobjekt 10">
            <a:extLst>
              <a:ext uri="{FF2B5EF4-FFF2-40B4-BE49-F238E27FC236}">
                <a16:creationId xmlns:a16="http://schemas.microsoft.com/office/drawing/2014/main" id="{419BDED2-AC2B-1EB2-0562-AAD5DDD2E3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44272" y="1743522"/>
            <a:ext cx="3097930" cy="3097930"/>
          </a:xfrm>
          <a:prstGeom prst="rect">
            <a:avLst/>
          </a:prstGeom>
        </p:spPr>
      </p:pic>
      <p:sp>
        <p:nvSpPr>
          <p:cNvPr id="18" name="textruta 17">
            <a:extLst>
              <a:ext uri="{FF2B5EF4-FFF2-40B4-BE49-F238E27FC236}">
                <a16:creationId xmlns:a16="http://schemas.microsoft.com/office/drawing/2014/main" id="{536BC67C-638B-03E7-D17B-CB4F8E488913}"/>
              </a:ext>
            </a:extLst>
          </p:cNvPr>
          <p:cNvSpPr txBox="1"/>
          <p:nvPr/>
        </p:nvSpPr>
        <p:spPr>
          <a:xfrm>
            <a:off x="3994696" y="2628474"/>
            <a:ext cx="4122518" cy="1328023"/>
          </a:xfrm>
          <a:prstGeom prst="roundRect">
            <a:avLst/>
          </a:prstGeom>
          <a:solidFill>
            <a:schemeClr val="tx1"/>
          </a:solidFill>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Vad behöver vi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fortsätta, börja och sluta göra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 för att bättre nå dit vi vill?</a:t>
            </a:r>
          </a:p>
        </p:txBody>
      </p:sp>
      <p:sp>
        <p:nvSpPr>
          <p:cNvPr id="19" name="Rubrik 10">
            <a:extLst>
              <a:ext uri="{FF2B5EF4-FFF2-40B4-BE49-F238E27FC236}">
                <a16:creationId xmlns:a16="http://schemas.microsoft.com/office/drawing/2014/main" id="{1376BC46-8A40-81EA-DF2C-C2589CAA354F}"/>
              </a:ext>
            </a:extLst>
          </p:cNvPr>
          <p:cNvSpPr txBox="1">
            <a:spLocks/>
          </p:cNvSpPr>
          <p:nvPr/>
        </p:nvSpPr>
        <p:spPr>
          <a:xfrm>
            <a:off x="748827" y="743594"/>
            <a:ext cx="10513168" cy="720080"/>
          </a:xfrm>
          <a:prstGeom prst="rect">
            <a:avLst/>
          </a:prstGeom>
        </p:spPr>
        <p:txBody>
          <a:bodyPr/>
          <a:lst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3800" b="1" i="0" u="none" strike="noStrike" kern="0" cap="none" spc="0" normalizeH="0" baseline="0" noProof="0">
              <a:ln>
                <a:noFill/>
              </a:ln>
              <a:solidFill>
                <a:prstClr val="black"/>
              </a:solidFill>
              <a:effectLst/>
              <a:uLnTx/>
              <a:uFillTx/>
              <a:latin typeface="Calibri"/>
              <a:ea typeface="+mj-ea"/>
              <a:cs typeface="Arial" pitchFamily="34" charset="0"/>
            </a:endParaRPr>
          </a:p>
        </p:txBody>
      </p:sp>
      <p:sp>
        <p:nvSpPr>
          <p:cNvPr id="21" name="textruta 20">
            <a:extLst>
              <a:ext uri="{FF2B5EF4-FFF2-40B4-BE49-F238E27FC236}">
                <a16:creationId xmlns:a16="http://schemas.microsoft.com/office/drawing/2014/main" id="{2F83831B-7968-E598-FB20-BBA472E24DCA}"/>
              </a:ext>
            </a:extLst>
          </p:cNvPr>
          <p:cNvSpPr txBox="1"/>
          <p:nvPr/>
        </p:nvSpPr>
        <p:spPr>
          <a:xfrm>
            <a:off x="8718772" y="5041077"/>
            <a:ext cx="274892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Önskat läge</a:t>
            </a:r>
          </a:p>
        </p:txBody>
      </p:sp>
      <p:sp>
        <p:nvSpPr>
          <p:cNvPr id="2" name="Rubrik 1">
            <a:extLst>
              <a:ext uri="{FF2B5EF4-FFF2-40B4-BE49-F238E27FC236}">
                <a16:creationId xmlns:a16="http://schemas.microsoft.com/office/drawing/2014/main" id="{53752C09-26A5-C311-54F9-F2D1EBF1AB86}"/>
              </a:ext>
            </a:extLst>
          </p:cNvPr>
          <p:cNvSpPr>
            <a:spLocks noGrp="1"/>
          </p:cNvSpPr>
          <p:nvPr>
            <p:ph type="title"/>
          </p:nvPr>
        </p:nvSpPr>
        <p:spPr/>
        <p:txBody>
          <a:bodyPr/>
          <a:lstStyle/>
          <a:p>
            <a:r>
              <a:rPr lang="sv-SE"/>
              <a:t>Att gå från nuläge till önskat läge</a:t>
            </a:r>
          </a:p>
        </p:txBody>
      </p:sp>
      <p:cxnSp>
        <p:nvCxnSpPr>
          <p:cNvPr id="12" name="Rak pilkoppling 11">
            <a:extLst>
              <a:ext uri="{FF2B5EF4-FFF2-40B4-BE49-F238E27FC236}">
                <a16:creationId xmlns:a16="http://schemas.microsoft.com/office/drawing/2014/main" id="{B90A535A-9C60-12E0-E580-AF17D5B8F17D}"/>
              </a:ext>
            </a:extLst>
          </p:cNvPr>
          <p:cNvCxnSpPr>
            <a:stCxn id="6" idx="3"/>
            <a:endCxn id="21" idx="1"/>
          </p:cNvCxnSpPr>
          <p:nvPr/>
        </p:nvCxnSpPr>
        <p:spPr>
          <a:xfrm>
            <a:off x="3429178" y="5302687"/>
            <a:ext cx="528959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9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1AF5AFF4-502C-9D04-54BF-39BED8AD8428}"/>
              </a:ext>
            </a:extLst>
          </p:cNvPr>
          <p:cNvSpPr txBox="1"/>
          <p:nvPr/>
        </p:nvSpPr>
        <p:spPr>
          <a:xfrm>
            <a:off x="3071664" y="2852936"/>
            <a:ext cx="4320480" cy="2232248"/>
          </a:xfrm>
          <a:prstGeom prst="rect">
            <a:avLst/>
          </a:prstGeom>
        </p:spPr>
        <p:txBody>
          <a:bodyPr vert="horz"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Vad gör vi som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funkar bra?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rgbClr val="000B3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B3C"/>
                </a:solidFill>
                <a:effectLst/>
                <a:uLnTx/>
                <a:uFillTx/>
                <a:latin typeface="Calibri"/>
                <a:ea typeface="+mn-ea"/>
                <a:cs typeface="+mn-cs"/>
              </a:rPr>
              <a:t>Varför funkar det?</a:t>
            </a:r>
          </a:p>
        </p:txBody>
      </p:sp>
      <p:sp>
        <p:nvSpPr>
          <p:cNvPr id="2" name="Rubrik 1">
            <a:extLst>
              <a:ext uri="{FF2B5EF4-FFF2-40B4-BE49-F238E27FC236}">
                <a16:creationId xmlns:a16="http://schemas.microsoft.com/office/drawing/2014/main" id="{15DFE970-C00A-5A1F-72E6-3A202BFD64B4}"/>
              </a:ext>
            </a:extLst>
          </p:cNvPr>
          <p:cNvSpPr>
            <a:spLocks noGrp="1"/>
          </p:cNvSpPr>
          <p:nvPr>
            <p:ph type="title"/>
          </p:nvPr>
        </p:nvSpPr>
        <p:spPr/>
        <p:txBody>
          <a:bodyPr/>
          <a:lstStyle/>
          <a:p>
            <a:r>
              <a:rPr lang="sv-SE"/>
              <a:t>Hitta det som fungerar</a:t>
            </a:r>
          </a:p>
        </p:txBody>
      </p:sp>
      <p:pic>
        <p:nvPicPr>
          <p:cNvPr id="4" name="Platshållare för innehåll 3">
            <a:extLst>
              <a:ext uri="{FF2B5EF4-FFF2-40B4-BE49-F238E27FC236}">
                <a16:creationId xmlns:a16="http://schemas.microsoft.com/office/drawing/2014/main" id="{BB6E9128-98A2-8210-EF2E-F283E1D1D79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686051" y="1412776"/>
            <a:ext cx="8190971" cy="6143229"/>
          </a:xfrm>
          <a:custGeom>
            <a:avLst/>
            <a:gdLst>
              <a:gd name="connsiteX0" fmla="*/ 0 w 9264136"/>
              <a:gd name="connsiteY0" fmla="*/ 0 h 6252874"/>
              <a:gd name="connsiteX1" fmla="*/ 9264136 w 9264136"/>
              <a:gd name="connsiteY1" fmla="*/ 0 h 6252874"/>
              <a:gd name="connsiteX2" fmla="*/ 9264136 w 9264136"/>
              <a:gd name="connsiteY2" fmla="*/ 4685918 h 6252874"/>
              <a:gd name="connsiteX3" fmla="*/ 0 w 9264136"/>
              <a:gd name="connsiteY3" fmla="*/ 6252874 h 6252874"/>
            </a:gdLst>
            <a:ahLst/>
            <a:cxnLst>
              <a:cxn ang="0">
                <a:pos x="connsiteX0" y="connsiteY0"/>
              </a:cxn>
              <a:cxn ang="0">
                <a:pos x="connsiteX1" y="connsiteY1"/>
              </a:cxn>
              <a:cxn ang="0">
                <a:pos x="connsiteX2" y="connsiteY2"/>
              </a:cxn>
              <a:cxn ang="0">
                <a:pos x="connsiteX3" y="connsiteY3"/>
              </a:cxn>
            </a:cxnLst>
            <a:rect l="l" t="t" r="r" b="b"/>
            <a:pathLst>
              <a:path w="9264136" h="6252874">
                <a:moveTo>
                  <a:pt x="0" y="0"/>
                </a:moveTo>
                <a:lnTo>
                  <a:pt x="9264136" y="0"/>
                </a:lnTo>
                <a:lnTo>
                  <a:pt x="9264136" y="4685918"/>
                </a:lnTo>
                <a:lnTo>
                  <a:pt x="0" y="6252874"/>
                </a:lnTo>
                <a:close/>
              </a:path>
            </a:pathLst>
          </a:custGeom>
        </p:spPr>
      </p:pic>
    </p:spTree>
    <p:extLst>
      <p:ext uri="{BB962C8B-B14F-4D97-AF65-F5344CB8AC3E}">
        <p14:creationId xmlns:p14="http://schemas.microsoft.com/office/powerpoint/2010/main" val="1059371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7113EE0-2AB5-A348-A2AA-14682A237FA6}"/>
              </a:ext>
            </a:extLst>
          </p:cNvPr>
          <p:cNvSpPr>
            <a:spLocks noGrp="1"/>
          </p:cNvSpPr>
          <p:nvPr>
            <p:ph type="title"/>
          </p:nvPr>
        </p:nvSpPr>
        <p:spPr>
          <a:xfrm>
            <a:off x="335360" y="1268760"/>
            <a:ext cx="4430990" cy="576064"/>
          </a:xfrm>
        </p:spPr>
        <p:txBody>
          <a:bodyPr/>
          <a:lstStyle/>
          <a:p>
            <a:pPr algn="ctr"/>
            <a:r>
              <a:rPr lang="sv-SE" sz="4400" b="1"/>
              <a:t>Gör inte mer </a:t>
            </a:r>
            <a:br>
              <a:rPr lang="sv-SE" sz="4400" b="1"/>
            </a:br>
            <a:r>
              <a:rPr lang="sv-SE" sz="4400" b="1"/>
              <a:t>– gör annorlunda!</a:t>
            </a:r>
            <a:endParaRPr lang="en-US" sz="4400"/>
          </a:p>
        </p:txBody>
      </p:sp>
      <p:pic>
        <p:nvPicPr>
          <p:cNvPr id="5" name="Bildobjekt 4">
            <a:extLst>
              <a:ext uri="{FF2B5EF4-FFF2-40B4-BE49-F238E27FC236}">
                <a16:creationId xmlns:a16="http://schemas.microsoft.com/office/drawing/2014/main" id="{BF2E719F-28C9-5ADE-2FD1-6C1D47581E06}"/>
              </a:ext>
            </a:extLst>
          </p:cNvPr>
          <p:cNvPicPr>
            <a:picLocks noChangeAspect="1"/>
          </p:cNvPicPr>
          <p:nvPr/>
        </p:nvPicPr>
        <p:blipFill rotWithShape="1">
          <a:blip r:embed="rId3">
            <a:extLst>
              <a:ext uri="{28A0092B-C50C-407E-A947-70E740481C1C}">
                <a14:useLocalDpi xmlns:a14="http://schemas.microsoft.com/office/drawing/2010/main" val="0"/>
              </a:ext>
            </a:extLst>
          </a:blip>
          <a:srcRect r="1" b="8876"/>
          <a:stretch/>
        </p:blipFill>
        <p:spPr>
          <a:xfrm>
            <a:off x="6096000" y="10"/>
            <a:ext cx="6096000" cy="6857990"/>
          </a:xfrm>
          <a:prstGeom prst="rect">
            <a:avLst/>
          </a:prstGeom>
          <a:noFill/>
        </p:spPr>
      </p:pic>
    </p:spTree>
    <p:extLst>
      <p:ext uri="{BB962C8B-B14F-4D97-AF65-F5344CB8AC3E}">
        <p14:creationId xmlns:p14="http://schemas.microsoft.com/office/powerpoint/2010/main" val="89254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Onlinemedia 1">
            <a:hlinkClick r:id="" action="ppaction://media"/>
            <a:extLst>
              <a:ext uri="{FF2B5EF4-FFF2-40B4-BE49-F238E27FC236}">
                <a16:creationId xmlns:a16="http://schemas.microsoft.com/office/drawing/2014/main" id="{F694964B-145E-8DE2-2DEC-621391ED5057}"/>
              </a:ext>
            </a:extLst>
          </p:cNvPr>
          <p:cNvPicPr>
            <a:picLocks noGrp="1" noRot="1" noChangeAspect="1"/>
          </p:cNvPicPr>
          <p:nvPr>
            <p:ph type="media" sz="quarter" idx="10"/>
            <a:videoFile r:link="rId1"/>
          </p:nvPr>
        </p:nvPicPr>
        <p:blipFill>
          <a:blip r:embed="rId4">
            <a:extLst>
              <a:ext uri="{28A0092B-C50C-407E-A947-70E740481C1C}">
                <a14:useLocalDpi xmlns:a14="http://schemas.microsoft.com/office/drawing/2010/main" val="0"/>
              </a:ext>
            </a:extLst>
          </a:blip>
          <a:stretch/>
        </p:blipFill>
        <p:spPr>
          <a:xfrm>
            <a:off x="9525" y="0"/>
            <a:ext cx="12172950" cy="6858000"/>
          </a:xfrm>
          <a:prstGeom prst="rect">
            <a:avLst/>
          </a:prstGeom>
        </p:spPr>
      </p:pic>
      <p:sp>
        <p:nvSpPr>
          <p:cNvPr id="3" name="textruta 2">
            <a:extLst>
              <a:ext uri="{FF2B5EF4-FFF2-40B4-BE49-F238E27FC236}">
                <a16:creationId xmlns:a16="http://schemas.microsoft.com/office/drawing/2014/main" id="{6E91FDD0-94A7-CD4B-B28D-519632E0769A}"/>
              </a:ext>
            </a:extLst>
          </p:cNvPr>
          <p:cNvSpPr txBox="1"/>
          <p:nvPr/>
        </p:nvSpPr>
        <p:spPr>
          <a:xfrm>
            <a:off x="542019" y="249614"/>
            <a:ext cx="44411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b="1" i="0">
                <a:solidFill>
                  <a:srgbClr val="0F0F0F"/>
                </a:solidFill>
                <a:effectLst/>
                <a:latin typeface="Roboto" panose="02000000000000000000" pitchFamily="2" charset="0"/>
              </a:rPr>
              <a:t>Så jobbar Region Västerbotten </a:t>
            </a:r>
          </a:p>
          <a:p>
            <a:pPr algn="l"/>
            <a:r>
              <a:rPr lang="sv-SE" b="1" i="0">
                <a:solidFill>
                  <a:srgbClr val="0F0F0F"/>
                </a:solidFill>
                <a:effectLst/>
                <a:latin typeface="Roboto" panose="02000000000000000000" pitchFamily="2" charset="0"/>
              </a:rPr>
              <a:t>med friskfaktorer</a:t>
            </a:r>
          </a:p>
        </p:txBody>
      </p:sp>
    </p:spTree>
    <p:extLst>
      <p:ext uri="{BB962C8B-B14F-4D97-AF65-F5344CB8AC3E}">
        <p14:creationId xmlns:p14="http://schemas.microsoft.com/office/powerpoint/2010/main" val="23210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objekt 26" descr="En bild som visar Människoansikte, klädsel, person, leende&#10;&#10;Automatiskt genererad beskrivning">
            <a:extLst>
              <a:ext uri="{FF2B5EF4-FFF2-40B4-BE49-F238E27FC236}">
                <a16:creationId xmlns:a16="http://schemas.microsoft.com/office/drawing/2014/main" id="{469A58ED-B33C-43E8-37F2-7E3A8AF11629}"/>
              </a:ext>
            </a:extLst>
          </p:cNvPr>
          <p:cNvPicPr>
            <a:picLocks noChangeAspect="1"/>
          </p:cNvPicPr>
          <p:nvPr/>
        </p:nvPicPr>
        <p:blipFill>
          <a:blip r:embed="rId3" cstate="print">
            <a:extLst>
              <a:ext uri="{28A0092B-C50C-407E-A947-70E740481C1C}">
                <a14:useLocalDpi xmlns:a14="http://schemas.microsoft.com/office/drawing/2010/main" val="0"/>
              </a:ext>
            </a:extLst>
          </a:blip>
          <a:srcRect l="21830" r="30259" b="14826"/>
          <a:stretch>
            <a:fillRect/>
          </a:stretch>
        </p:blipFill>
        <p:spPr>
          <a:xfrm>
            <a:off x="9628383" y="1267146"/>
            <a:ext cx="1368152" cy="1368152"/>
          </a:xfrm>
          <a:custGeom>
            <a:avLst/>
            <a:gdLst>
              <a:gd name="connsiteX0" fmla="*/ 684076 w 1368152"/>
              <a:gd name="connsiteY0" fmla="*/ 0 h 1368152"/>
              <a:gd name="connsiteX1" fmla="*/ 1368152 w 1368152"/>
              <a:gd name="connsiteY1" fmla="*/ 684076 h 1368152"/>
              <a:gd name="connsiteX2" fmla="*/ 684076 w 1368152"/>
              <a:gd name="connsiteY2" fmla="*/ 1368152 h 1368152"/>
              <a:gd name="connsiteX3" fmla="*/ 0 w 1368152"/>
              <a:gd name="connsiteY3" fmla="*/ 684076 h 1368152"/>
              <a:gd name="connsiteX4" fmla="*/ 684076 w 1368152"/>
              <a:gd name="connsiteY4" fmla="*/ 0 h 1368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152" h="1368152">
                <a:moveTo>
                  <a:pt x="684076" y="0"/>
                </a:moveTo>
                <a:cubicBezTo>
                  <a:pt x="1061881" y="0"/>
                  <a:pt x="1368152" y="306271"/>
                  <a:pt x="1368152" y="684076"/>
                </a:cubicBezTo>
                <a:cubicBezTo>
                  <a:pt x="1368152" y="1061881"/>
                  <a:pt x="1061881" y="1368152"/>
                  <a:pt x="684076" y="1368152"/>
                </a:cubicBezTo>
                <a:cubicBezTo>
                  <a:pt x="306271" y="1368152"/>
                  <a:pt x="0" y="1061881"/>
                  <a:pt x="0" y="684076"/>
                </a:cubicBezTo>
                <a:cubicBezTo>
                  <a:pt x="0" y="306271"/>
                  <a:pt x="306271" y="0"/>
                  <a:pt x="684076" y="0"/>
                </a:cubicBezTo>
                <a:close/>
              </a:path>
            </a:pathLst>
          </a:custGeom>
        </p:spPr>
      </p:pic>
      <p:sp>
        <p:nvSpPr>
          <p:cNvPr id="11" name="Ellips 10">
            <a:extLst>
              <a:ext uri="{FF2B5EF4-FFF2-40B4-BE49-F238E27FC236}">
                <a16:creationId xmlns:a16="http://schemas.microsoft.com/office/drawing/2014/main" id="{59621395-3763-A0F9-094E-ED70559BFAD3}"/>
              </a:ext>
            </a:extLst>
          </p:cNvPr>
          <p:cNvSpPr/>
          <p:nvPr/>
        </p:nvSpPr>
        <p:spPr>
          <a:xfrm>
            <a:off x="9587115" y="-57142"/>
            <a:ext cx="1368152" cy="1368152"/>
          </a:xfrm>
          <a:prstGeom prst="ellipse">
            <a:avLst/>
          </a:prstGeom>
          <a:solidFill>
            <a:schemeClr val="accent4"/>
          </a:solidFill>
          <a:ln>
            <a:noFill/>
          </a:ln>
        </p:spPr>
        <p:style>
          <a:lnRef idx="2">
            <a:schemeClr val="accent2">
              <a:shade val="15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sv-SE" sz="1600" b="1"/>
              <a:t>Över </a:t>
            </a:r>
            <a:br>
              <a:rPr lang="sv-SE" sz="1600" b="1"/>
            </a:br>
            <a:r>
              <a:rPr lang="sv-SE" sz="1600" b="1"/>
              <a:t>20 000 har redan tittat!</a:t>
            </a:r>
          </a:p>
        </p:txBody>
      </p:sp>
      <p:sp>
        <p:nvSpPr>
          <p:cNvPr id="2" name="Rubrik 1">
            <a:extLst>
              <a:ext uri="{FF2B5EF4-FFF2-40B4-BE49-F238E27FC236}">
                <a16:creationId xmlns:a16="http://schemas.microsoft.com/office/drawing/2014/main" id="{E55750D6-D04F-0F1E-130B-6AA109F3582C}"/>
              </a:ext>
            </a:extLst>
          </p:cNvPr>
          <p:cNvSpPr>
            <a:spLocks noGrp="1"/>
          </p:cNvSpPr>
          <p:nvPr>
            <p:ph type="title"/>
          </p:nvPr>
        </p:nvSpPr>
        <p:spPr/>
        <p:txBody>
          <a:bodyPr/>
          <a:lstStyle/>
          <a:p>
            <a:r>
              <a:rPr lang="sv-SE"/>
              <a:t>Titta på Studio Friskfaktor!</a:t>
            </a:r>
            <a:endParaRPr lang="sv-SE">
              <a:highlight>
                <a:srgbClr val="FFFF00"/>
              </a:highlight>
            </a:endParaRPr>
          </a:p>
        </p:txBody>
      </p:sp>
      <p:sp>
        <p:nvSpPr>
          <p:cNvPr id="30" name="Platshållare för innehåll 29">
            <a:extLst>
              <a:ext uri="{FF2B5EF4-FFF2-40B4-BE49-F238E27FC236}">
                <a16:creationId xmlns:a16="http://schemas.microsoft.com/office/drawing/2014/main" id="{003E5DEA-B988-C72C-AF04-792236C40987}"/>
              </a:ext>
            </a:extLst>
          </p:cNvPr>
          <p:cNvSpPr>
            <a:spLocks noGrp="1"/>
          </p:cNvSpPr>
          <p:nvPr>
            <p:ph sz="half" idx="2"/>
          </p:nvPr>
        </p:nvSpPr>
        <p:spPr>
          <a:xfrm>
            <a:off x="1055440" y="3221889"/>
            <a:ext cx="4938960" cy="2620768"/>
          </a:xfrm>
        </p:spPr>
        <p:txBody>
          <a:bodyPr/>
          <a:lstStyle/>
          <a:p>
            <a:pPr marL="0" indent="0">
              <a:buNone/>
            </a:pPr>
            <a:r>
              <a:rPr lang="sv-SE" sz="2000" b="1"/>
              <a:t>Fyra program</a:t>
            </a:r>
          </a:p>
          <a:p>
            <a:pPr marL="457200" indent="-457200">
              <a:buFont typeface="+mj-lt"/>
              <a:buAutoNum type="arabicPeriod"/>
            </a:pPr>
            <a:r>
              <a:rPr lang="sv-SE" sz="2000"/>
              <a:t>Varför är detta viktigt? Centrala parter pekar ut riktningen.</a:t>
            </a:r>
          </a:p>
          <a:p>
            <a:pPr marL="457200" indent="-457200">
              <a:buFont typeface="+mj-lt"/>
              <a:buAutoNum type="arabicPeriod"/>
            </a:pPr>
            <a:r>
              <a:rPr lang="sv-SE" sz="2000"/>
              <a:t>Vad är friskfaktorer? </a:t>
            </a:r>
          </a:p>
          <a:p>
            <a:pPr marL="457200" indent="-457200">
              <a:buFont typeface="+mj-lt"/>
              <a:buAutoNum type="arabicPeriod"/>
            </a:pPr>
            <a:r>
              <a:rPr lang="sv-SE" sz="2000"/>
              <a:t>Hur arbetar man med friskfaktorer?</a:t>
            </a:r>
          </a:p>
          <a:p>
            <a:pPr marL="457200" indent="-457200">
              <a:buFont typeface="+mj-lt"/>
              <a:buAutoNum type="arabicPeriod"/>
            </a:pPr>
            <a:r>
              <a:rPr lang="sv-SE" sz="2000"/>
              <a:t>Hur följer man upp arbetet med friskfaktorer?</a:t>
            </a:r>
          </a:p>
        </p:txBody>
      </p:sp>
      <p:sp>
        <p:nvSpPr>
          <p:cNvPr id="7" name="Platshållare för text 6">
            <a:extLst>
              <a:ext uri="{FF2B5EF4-FFF2-40B4-BE49-F238E27FC236}">
                <a16:creationId xmlns:a16="http://schemas.microsoft.com/office/drawing/2014/main" id="{C310F0C0-EE38-3A44-6DD8-F9A716CAE2E0}"/>
              </a:ext>
            </a:extLst>
          </p:cNvPr>
          <p:cNvSpPr>
            <a:spLocks noGrp="1"/>
          </p:cNvSpPr>
          <p:nvPr>
            <p:ph type="body" sz="quarter" idx="14"/>
          </p:nvPr>
        </p:nvSpPr>
        <p:spPr>
          <a:xfrm>
            <a:off x="368311" y="361950"/>
            <a:ext cx="7383873" cy="330746"/>
          </a:xfrm>
        </p:spPr>
        <p:txBody>
          <a:bodyPr/>
          <a:lstStyle/>
          <a:p>
            <a:endParaRPr lang="sv-SE"/>
          </a:p>
        </p:txBody>
      </p:sp>
      <p:sp>
        <p:nvSpPr>
          <p:cNvPr id="3" name="Platshållare för innehåll 2">
            <a:extLst>
              <a:ext uri="{FF2B5EF4-FFF2-40B4-BE49-F238E27FC236}">
                <a16:creationId xmlns:a16="http://schemas.microsoft.com/office/drawing/2014/main" id="{4A0B110B-04C3-6133-6D44-66738BAD7C6F}"/>
              </a:ext>
            </a:extLst>
          </p:cNvPr>
          <p:cNvSpPr>
            <a:spLocks noGrp="1"/>
          </p:cNvSpPr>
          <p:nvPr>
            <p:ph sz="half" idx="1"/>
          </p:nvPr>
        </p:nvSpPr>
        <p:spPr/>
        <p:txBody>
          <a:bodyPr/>
          <a:lstStyle/>
          <a:p>
            <a:pPr marL="0" indent="0">
              <a:buNone/>
            </a:pPr>
            <a:r>
              <a:rPr lang="sv-SE"/>
              <a:t>Inspiration och kunskap för chefer, skyddsombud, fackligt förtroende-valda, samverkansgrupper och HR.</a:t>
            </a:r>
          </a:p>
        </p:txBody>
      </p:sp>
      <p:pic>
        <p:nvPicPr>
          <p:cNvPr id="21" name="Bildobjekt 20" descr="En bild som visar Människoansikte, person, klädsel, inomhus&#10;&#10;Automatiskt genererad beskrivning">
            <a:extLst>
              <a:ext uri="{FF2B5EF4-FFF2-40B4-BE49-F238E27FC236}">
                <a16:creationId xmlns:a16="http://schemas.microsoft.com/office/drawing/2014/main" id="{9AA21ABD-E1BD-40F1-AB2B-F59D8505D999}"/>
              </a:ext>
            </a:extLst>
          </p:cNvPr>
          <p:cNvPicPr>
            <a:picLocks noChangeAspect="1"/>
          </p:cNvPicPr>
          <p:nvPr/>
        </p:nvPicPr>
        <p:blipFill>
          <a:blip r:embed="rId4" cstate="print">
            <a:extLst>
              <a:ext uri="{28A0092B-C50C-407E-A947-70E740481C1C}">
                <a14:useLocalDpi xmlns:a14="http://schemas.microsoft.com/office/drawing/2010/main" val="0"/>
              </a:ext>
            </a:extLst>
          </a:blip>
          <a:srcRect l="4945" t="3671" r="4305" b="4347"/>
          <a:stretch>
            <a:fillRect/>
          </a:stretch>
        </p:blipFill>
        <p:spPr>
          <a:xfrm>
            <a:off x="7752184" y="260648"/>
            <a:ext cx="2109590" cy="2109590"/>
          </a:xfrm>
          <a:custGeom>
            <a:avLst/>
            <a:gdLst>
              <a:gd name="connsiteX0" fmla="*/ 1054795 w 2109590"/>
              <a:gd name="connsiteY0" fmla="*/ 0 h 2109590"/>
              <a:gd name="connsiteX1" fmla="*/ 2109590 w 2109590"/>
              <a:gd name="connsiteY1" fmla="*/ 1054795 h 2109590"/>
              <a:gd name="connsiteX2" fmla="*/ 1054795 w 2109590"/>
              <a:gd name="connsiteY2" fmla="*/ 2109590 h 2109590"/>
              <a:gd name="connsiteX3" fmla="*/ 0 w 2109590"/>
              <a:gd name="connsiteY3" fmla="*/ 1054795 h 2109590"/>
              <a:gd name="connsiteX4" fmla="*/ 1054795 w 2109590"/>
              <a:gd name="connsiteY4" fmla="*/ 0 h 210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590" h="2109590">
                <a:moveTo>
                  <a:pt x="1054795" y="0"/>
                </a:moveTo>
                <a:cubicBezTo>
                  <a:pt x="1637342" y="0"/>
                  <a:pt x="2109590" y="472248"/>
                  <a:pt x="2109590" y="1054795"/>
                </a:cubicBezTo>
                <a:cubicBezTo>
                  <a:pt x="2109590" y="1637342"/>
                  <a:pt x="1637342" y="2109590"/>
                  <a:pt x="1054795" y="2109590"/>
                </a:cubicBezTo>
                <a:cubicBezTo>
                  <a:pt x="472248" y="2109590"/>
                  <a:pt x="0" y="1637342"/>
                  <a:pt x="0" y="1054795"/>
                </a:cubicBezTo>
                <a:cubicBezTo>
                  <a:pt x="0" y="472248"/>
                  <a:pt x="472248" y="0"/>
                  <a:pt x="1054795" y="0"/>
                </a:cubicBezTo>
                <a:close/>
              </a:path>
            </a:pathLst>
          </a:custGeom>
        </p:spPr>
      </p:pic>
      <p:pic>
        <p:nvPicPr>
          <p:cNvPr id="25" name="Bildobjekt 24" descr="En bild som visar klädsel, Människoansikte, person, leende&#10;&#10;Automatiskt genererad beskrivning">
            <a:extLst>
              <a:ext uri="{FF2B5EF4-FFF2-40B4-BE49-F238E27FC236}">
                <a16:creationId xmlns:a16="http://schemas.microsoft.com/office/drawing/2014/main" id="{31576473-D202-F4A1-8EA6-52EA46E27FF4}"/>
              </a:ext>
            </a:extLst>
          </p:cNvPr>
          <p:cNvPicPr>
            <a:picLocks noChangeAspect="1"/>
          </p:cNvPicPr>
          <p:nvPr/>
        </p:nvPicPr>
        <p:blipFill>
          <a:blip r:embed="rId5" cstate="print">
            <a:extLst>
              <a:ext uri="{28A0092B-C50C-407E-A947-70E740481C1C}">
                <a14:useLocalDpi xmlns:a14="http://schemas.microsoft.com/office/drawing/2010/main" val="0"/>
              </a:ext>
            </a:extLst>
          </a:blip>
          <a:srcRect l="27039" t="1597" r="38902" b="37853"/>
          <a:stretch>
            <a:fillRect/>
          </a:stretch>
        </p:blipFill>
        <p:spPr>
          <a:xfrm>
            <a:off x="6340027" y="708010"/>
            <a:ext cx="1512168" cy="1512168"/>
          </a:xfrm>
          <a:custGeom>
            <a:avLst/>
            <a:gdLst>
              <a:gd name="connsiteX0" fmla="*/ 756084 w 1512168"/>
              <a:gd name="connsiteY0" fmla="*/ 0 h 1512168"/>
              <a:gd name="connsiteX1" fmla="*/ 1512168 w 1512168"/>
              <a:gd name="connsiteY1" fmla="*/ 756084 h 1512168"/>
              <a:gd name="connsiteX2" fmla="*/ 756084 w 1512168"/>
              <a:gd name="connsiteY2" fmla="*/ 1512168 h 1512168"/>
              <a:gd name="connsiteX3" fmla="*/ 0 w 1512168"/>
              <a:gd name="connsiteY3" fmla="*/ 756084 h 1512168"/>
              <a:gd name="connsiteX4" fmla="*/ 756084 w 1512168"/>
              <a:gd name="connsiteY4" fmla="*/ 0 h 15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1512168">
                <a:moveTo>
                  <a:pt x="756084" y="0"/>
                </a:moveTo>
                <a:cubicBezTo>
                  <a:pt x="1173658" y="0"/>
                  <a:pt x="1512168" y="338510"/>
                  <a:pt x="1512168" y="756084"/>
                </a:cubicBezTo>
                <a:cubicBezTo>
                  <a:pt x="1512168" y="1173658"/>
                  <a:pt x="1173658" y="1512168"/>
                  <a:pt x="756084" y="1512168"/>
                </a:cubicBezTo>
                <a:cubicBezTo>
                  <a:pt x="338510" y="1512168"/>
                  <a:pt x="0" y="1173658"/>
                  <a:pt x="0" y="756084"/>
                </a:cubicBezTo>
                <a:cubicBezTo>
                  <a:pt x="0" y="338510"/>
                  <a:pt x="338510" y="0"/>
                  <a:pt x="756084" y="0"/>
                </a:cubicBezTo>
                <a:close/>
              </a:path>
            </a:pathLst>
          </a:custGeom>
        </p:spPr>
      </p:pic>
      <p:pic>
        <p:nvPicPr>
          <p:cNvPr id="29" name="Bildobjekt 28" descr="En bild som visar Människoansikte, klädsel, person, Människoskägg&#10;&#10;Automatiskt genererad beskrivning">
            <a:extLst>
              <a:ext uri="{FF2B5EF4-FFF2-40B4-BE49-F238E27FC236}">
                <a16:creationId xmlns:a16="http://schemas.microsoft.com/office/drawing/2014/main" id="{2218A635-ED5C-BFA3-952F-92338A45C483}"/>
              </a:ext>
            </a:extLst>
          </p:cNvPr>
          <p:cNvPicPr>
            <a:picLocks noChangeAspect="1"/>
          </p:cNvPicPr>
          <p:nvPr/>
        </p:nvPicPr>
        <p:blipFill>
          <a:blip r:embed="rId6" cstate="print">
            <a:extLst>
              <a:ext uri="{28A0092B-C50C-407E-A947-70E740481C1C}">
                <a14:useLocalDpi xmlns:a14="http://schemas.microsoft.com/office/drawing/2010/main" val="0"/>
              </a:ext>
            </a:extLst>
          </a:blip>
          <a:srcRect l="21382" r="33716" b="20174"/>
          <a:stretch>
            <a:fillRect/>
          </a:stretch>
        </p:blipFill>
        <p:spPr>
          <a:xfrm>
            <a:off x="7231087" y="1813061"/>
            <a:ext cx="1512168" cy="1512168"/>
          </a:xfrm>
          <a:custGeom>
            <a:avLst/>
            <a:gdLst>
              <a:gd name="connsiteX0" fmla="*/ 756084 w 1512168"/>
              <a:gd name="connsiteY0" fmla="*/ 0 h 1512168"/>
              <a:gd name="connsiteX1" fmla="*/ 1512168 w 1512168"/>
              <a:gd name="connsiteY1" fmla="*/ 756084 h 1512168"/>
              <a:gd name="connsiteX2" fmla="*/ 756084 w 1512168"/>
              <a:gd name="connsiteY2" fmla="*/ 1512168 h 1512168"/>
              <a:gd name="connsiteX3" fmla="*/ 0 w 1512168"/>
              <a:gd name="connsiteY3" fmla="*/ 756084 h 1512168"/>
              <a:gd name="connsiteX4" fmla="*/ 756084 w 1512168"/>
              <a:gd name="connsiteY4" fmla="*/ 0 h 15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1512168">
                <a:moveTo>
                  <a:pt x="756084" y="0"/>
                </a:moveTo>
                <a:cubicBezTo>
                  <a:pt x="1173658" y="0"/>
                  <a:pt x="1512168" y="338510"/>
                  <a:pt x="1512168" y="756084"/>
                </a:cubicBezTo>
                <a:cubicBezTo>
                  <a:pt x="1512168" y="1173658"/>
                  <a:pt x="1173658" y="1512168"/>
                  <a:pt x="756084" y="1512168"/>
                </a:cubicBezTo>
                <a:cubicBezTo>
                  <a:pt x="338510" y="1512168"/>
                  <a:pt x="0" y="1173658"/>
                  <a:pt x="0" y="756084"/>
                </a:cubicBezTo>
                <a:cubicBezTo>
                  <a:pt x="0" y="338510"/>
                  <a:pt x="338510" y="0"/>
                  <a:pt x="756084" y="0"/>
                </a:cubicBezTo>
                <a:close/>
              </a:path>
            </a:pathLst>
          </a:custGeom>
        </p:spPr>
      </p:pic>
      <p:sp>
        <p:nvSpPr>
          <p:cNvPr id="8" name="textruta 7">
            <a:extLst>
              <a:ext uri="{FF2B5EF4-FFF2-40B4-BE49-F238E27FC236}">
                <a16:creationId xmlns:a16="http://schemas.microsoft.com/office/drawing/2014/main" id="{E54C4544-A598-8145-8C56-E8EC6183A4F5}"/>
              </a:ext>
            </a:extLst>
          </p:cNvPr>
          <p:cNvSpPr txBox="1"/>
          <p:nvPr/>
        </p:nvSpPr>
        <p:spPr>
          <a:xfrm>
            <a:off x="7392144" y="3376821"/>
            <a:ext cx="4161403" cy="369332"/>
          </a:xfrm>
          <a:prstGeom prst="rect">
            <a:avLst/>
          </a:prstGeom>
          <a:noFill/>
        </p:spPr>
        <p:txBody>
          <a:bodyPr wrap="square">
            <a:spAutoFit/>
          </a:bodyPr>
          <a:lstStyle/>
          <a:p>
            <a:r>
              <a:rPr lang="sv-SE">
                <a:hlinkClick r:id="rId7"/>
              </a:rPr>
              <a:t>suntarbetsliv.se/verktyg/studio-friskfaktor</a:t>
            </a:r>
            <a:endParaRPr lang="sv-SE"/>
          </a:p>
        </p:txBody>
      </p:sp>
      <p:pic>
        <p:nvPicPr>
          <p:cNvPr id="13" name="Bildobjekt 12">
            <a:extLst>
              <a:ext uri="{FF2B5EF4-FFF2-40B4-BE49-F238E27FC236}">
                <a16:creationId xmlns:a16="http://schemas.microsoft.com/office/drawing/2014/main" id="{7ABBEDD4-F686-1695-45F7-AEF41CD3145A}"/>
              </a:ext>
            </a:extLst>
          </p:cNvPr>
          <p:cNvPicPr>
            <a:picLocks noChangeAspect="1"/>
          </p:cNvPicPr>
          <p:nvPr/>
        </p:nvPicPr>
        <p:blipFill>
          <a:blip r:embed="rId8"/>
          <a:stretch>
            <a:fillRect/>
          </a:stretch>
        </p:blipFill>
        <p:spPr>
          <a:xfrm>
            <a:off x="8256277" y="3888209"/>
            <a:ext cx="2433135" cy="2429460"/>
          </a:xfrm>
          <a:prstGeom prst="rect">
            <a:avLst/>
          </a:prstGeom>
        </p:spPr>
      </p:pic>
    </p:spTree>
    <p:extLst>
      <p:ext uri="{BB962C8B-B14F-4D97-AF65-F5344CB8AC3E}">
        <p14:creationId xmlns:p14="http://schemas.microsoft.com/office/powerpoint/2010/main" val="633405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1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6A9B890-FD08-80CB-280D-D3FD59F8ADF6}"/>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34923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8023AC79-35BE-A07F-FE5E-04C2DB2667EA}"/>
              </a:ext>
            </a:extLst>
          </p:cNvPr>
          <p:cNvSpPr>
            <a:spLocks noGrp="1"/>
          </p:cNvSpPr>
          <p:nvPr>
            <p:ph type="body" sz="quarter" idx="13"/>
          </p:nvPr>
        </p:nvSpPr>
        <p:spPr>
          <a:xfrm>
            <a:off x="843940" y="333921"/>
            <a:ext cx="4642620" cy="1666329"/>
          </a:xfrm>
        </p:spPr>
        <p:txBody>
          <a:bodyPr/>
          <a:lstStyle/>
          <a:p>
            <a:r>
              <a:rPr lang="sv-SE"/>
              <a:t>Suntarbetsliv – stöd för </a:t>
            </a:r>
          </a:p>
          <a:p>
            <a:r>
              <a:rPr lang="sv-SE"/>
              <a:t>ditt arbetsmiljöarbete</a:t>
            </a:r>
          </a:p>
        </p:txBody>
      </p:sp>
      <p:sp>
        <p:nvSpPr>
          <p:cNvPr id="6" name="Platshållare för text 5">
            <a:extLst>
              <a:ext uri="{FF2B5EF4-FFF2-40B4-BE49-F238E27FC236}">
                <a16:creationId xmlns:a16="http://schemas.microsoft.com/office/drawing/2014/main" id="{C76C5EEF-B4CA-928A-D8D3-AECF4A9049FD}"/>
              </a:ext>
            </a:extLst>
          </p:cNvPr>
          <p:cNvSpPr>
            <a:spLocks noGrp="1"/>
          </p:cNvSpPr>
          <p:nvPr>
            <p:ph type="body" sz="quarter" idx="10"/>
          </p:nvPr>
        </p:nvSpPr>
        <p:spPr/>
        <p:txBody>
          <a:bodyPr/>
          <a:lstStyle/>
          <a:p>
            <a:endParaRPr lang="sv-SE"/>
          </a:p>
        </p:txBody>
      </p:sp>
      <p:sp>
        <p:nvSpPr>
          <p:cNvPr id="8" name="Platshållare för text 7">
            <a:extLst>
              <a:ext uri="{FF2B5EF4-FFF2-40B4-BE49-F238E27FC236}">
                <a16:creationId xmlns:a16="http://schemas.microsoft.com/office/drawing/2014/main" id="{9C932596-F4C9-5F6E-B485-A7111A621C82}"/>
              </a:ext>
            </a:extLst>
          </p:cNvPr>
          <p:cNvSpPr>
            <a:spLocks noGrp="1"/>
          </p:cNvSpPr>
          <p:nvPr>
            <p:ph type="body" sz="quarter" idx="14"/>
          </p:nvPr>
        </p:nvSpPr>
        <p:spPr>
          <a:xfrm>
            <a:off x="843940" y="1757908"/>
            <a:ext cx="4814887" cy="1152525"/>
          </a:xfrm>
        </p:spPr>
        <p:txBody>
          <a:bodyPr/>
          <a:lstStyle/>
          <a:p>
            <a:r>
              <a:rPr lang="sv-SE"/>
              <a:t>Anpassat för kommuner, regioner och kommunala företag</a:t>
            </a:r>
          </a:p>
          <a:p>
            <a:r>
              <a:rPr lang="sv-SE"/>
              <a:t>Kostnadsfritt</a:t>
            </a:r>
          </a:p>
        </p:txBody>
      </p:sp>
      <p:sp>
        <p:nvSpPr>
          <p:cNvPr id="3" name="Platshållare för bild 2">
            <a:extLst>
              <a:ext uri="{FF2B5EF4-FFF2-40B4-BE49-F238E27FC236}">
                <a16:creationId xmlns:a16="http://schemas.microsoft.com/office/drawing/2014/main" id="{627809A9-6579-5A26-4D2F-8F805711E31F}"/>
              </a:ext>
            </a:extLst>
          </p:cNvPr>
          <p:cNvSpPr>
            <a:spLocks noGrp="1"/>
          </p:cNvSpPr>
          <p:nvPr>
            <p:ph type="pic" sz="quarter" idx="15"/>
          </p:nvPr>
        </p:nvSpPr>
        <p:spPr/>
        <p:txBody>
          <a:bodyPr/>
          <a:lstStyle/>
          <a:p>
            <a:endParaRPr lang="sv-SE"/>
          </a:p>
        </p:txBody>
      </p:sp>
    </p:spTree>
    <p:extLst>
      <p:ext uri="{BB962C8B-B14F-4D97-AF65-F5344CB8AC3E}">
        <p14:creationId xmlns:p14="http://schemas.microsoft.com/office/powerpoint/2010/main" val="363399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3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C64F0796-FB07-578E-A15E-EE3FD80ED06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000" r="25000"/>
          <a:stretch/>
        </p:blipFill>
        <p:spPr/>
      </p:pic>
      <p:sp>
        <p:nvSpPr>
          <p:cNvPr id="3" name="Platshållare för text 2">
            <a:extLst>
              <a:ext uri="{FF2B5EF4-FFF2-40B4-BE49-F238E27FC236}">
                <a16:creationId xmlns:a16="http://schemas.microsoft.com/office/drawing/2014/main" id="{5FF688B9-32E8-3432-A2D8-C1E709D80091}"/>
              </a:ext>
            </a:extLst>
          </p:cNvPr>
          <p:cNvSpPr>
            <a:spLocks noGrp="1"/>
          </p:cNvSpPr>
          <p:nvPr>
            <p:ph type="body" sz="quarter" idx="10"/>
          </p:nvPr>
        </p:nvSpPr>
        <p:spPr>
          <a:xfrm>
            <a:off x="1055688" y="1988394"/>
            <a:ext cx="4824287" cy="2375966"/>
          </a:xfrm>
        </p:spPr>
        <p:txBody>
          <a:bodyPr/>
          <a:lstStyle/>
          <a:p>
            <a:r>
              <a:rPr lang="sv-SE" sz="4000" dirty="0">
                <a:latin typeface="Calibri"/>
                <a:cs typeface="Times New Roman"/>
              </a:rPr>
              <a:t>Varför arbeta </a:t>
            </a:r>
            <a:endParaRPr lang="sv-SE" sz="4000" dirty="0"/>
          </a:p>
          <a:p>
            <a:r>
              <a:rPr lang="sv-SE" sz="4000" dirty="0">
                <a:latin typeface="Calibri"/>
                <a:cs typeface="Times New Roman"/>
              </a:rPr>
              <a:t>med friskfaktorer?</a:t>
            </a:r>
            <a:br>
              <a:rPr lang="sv-SE" sz="4000" dirty="0"/>
            </a:br>
            <a:endParaRPr lang="sv-SE" sz="4000" dirty="0"/>
          </a:p>
        </p:txBody>
      </p:sp>
    </p:spTree>
    <p:extLst>
      <p:ext uri="{BB962C8B-B14F-4D97-AF65-F5344CB8AC3E}">
        <p14:creationId xmlns:p14="http://schemas.microsoft.com/office/powerpoint/2010/main" val="238443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tshållare för text 16">
            <a:extLst>
              <a:ext uri="{FF2B5EF4-FFF2-40B4-BE49-F238E27FC236}">
                <a16:creationId xmlns:a16="http://schemas.microsoft.com/office/drawing/2014/main" id="{C05B434E-545B-D102-E731-CC746AF401FE}"/>
              </a:ext>
            </a:extLst>
          </p:cNvPr>
          <p:cNvSpPr>
            <a:spLocks noGrp="1"/>
          </p:cNvSpPr>
          <p:nvPr>
            <p:ph type="body" sz="quarter" idx="10"/>
          </p:nvPr>
        </p:nvSpPr>
        <p:spPr/>
        <p:txBody>
          <a:bodyPr/>
          <a:lstStyle/>
          <a:p>
            <a:endParaRPr lang="sv-SE"/>
          </a:p>
        </p:txBody>
      </p:sp>
      <p:sp>
        <p:nvSpPr>
          <p:cNvPr id="9" name="Rubrik 2">
            <a:extLst>
              <a:ext uri="{FF2B5EF4-FFF2-40B4-BE49-F238E27FC236}">
                <a16:creationId xmlns:a16="http://schemas.microsoft.com/office/drawing/2014/main" id="{99F0E162-71D1-50F8-DE4E-D6706A29D10B}"/>
              </a:ext>
            </a:extLst>
          </p:cNvPr>
          <p:cNvSpPr>
            <a:spLocks noGrp="1"/>
          </p:cNvSpPr>
          <p:nvPr>
            <p:ph type="title" idx="4294967295"/>
          </p:nvPr>
        </p:nvSpPr>
        <p:spPr>
          <a:xfrm>
            <a:off x="703263" y="533400"/>
            <a:ext cx="11488737" cy="720725"/>
          </a:xfrm>
        </p:spPr>
        <p:txBody>
          <a:bodyPr/>
          <a:lstStyle/>
          <a:p>
            <a:r>
              <a:rPr lang="sv-SE"/>
              <a:t>Ett mer främjande arbetssätt</a:t>
            </a:r>
          </a:p>
        </p:txBody>
      </p:sp>
      <p:sp>
        <p:nvSpPr>
          <p:cNvPr id="19" name="textruta 18">
            <a:extLst>
              <a:ext uri="{FF2B5EF4-FFF2-40B4-BE49-F238E27FC236}">
                <a16:creationId xmlns:a16="http://schemas.microsoft.com/office/drawing/2014/main" id="{E443C547-C618-3735-6EAB-606A07EBB717}"/>
              </a:ext>
            </a:extLst>
          </p:cNvPr>
          <p:cNvSpPr txBox="1"/>
          <p:nvPr/>
        </p:nvSpPr>
        <p:spPr>
          <a:xfrm>
            <a:off x="7192722" y="2009988"/>
            <a:ext cx="14584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FRÄMJANDE</a:t>
            </a:r>
            <a:endParaRPr kumimoji="0" lang="sv-SE" sz="1200" b="1" i="0" u="none" strike="noStrike" kern="1200" cap="none" spc="0" normalizeH="0" baseline="0" noProof="0">
              <a:ln>
                <a:noFill/>
              </a:ln>
              <a:solidFill>
                <a:prstClr val="black"/>
              </a:solidFill>
              <a:effectLst/>
              <a:uLnTx/>
              <a:uFillTx/>
              <a:latin typeface="Calibri"/>
              <a:ea typeface="+mn-ea"/>
              <a:cs typeface="+mn-cs"/>
            </a:endParaRPr>
          </a:p>
        </p:txBody>
      </p:sp>
      <p:sp>
        <p:nvSpPr>
          <p:cNvPr id="20" name="textruta 19">
            <a:extLst>
              <a:ext uri="{FF2B5EF4-FFF2-40B4-BE49-F238E27FC236}">
                <a16:creationId xmlns:a16="http://schemas.microsoft.com/office/drawing/2014/main" id="{CBC8C356-59C1-D822-5D70-70AFDD244369}"/>
              </a:ext>
            </a:extLst>
          </p:cNvPr>
          <p:cNvSpPr txBox="1"/>
          <p:nvPr/>
        </p:nvSpPr>
        <p:spPr>
          <a:xfrm>
            <a:off x="679451" y="2746263"/>
            <a:ext cx="17808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ORGANISATION</a:t>
            </a: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ruta 20">
            <a:extLst>
              <a:ext uri="{FF2B5EF4-FFF2-40B4-BE49-F238E27FC236}">
                <a16:creationId xmlns:a16="http://schemas.microsoft.com/office/drawing/2014/main" id="{BEC80833-A347-56BD-6747-A6B084A22761}"/>
              </a:ext>
            </a:extLst>
          </p:cNvPr>
          <p:cNvSpPr txBox="1"/>
          <p:nvPr/>
        </p:nvSpPr>
        <p:spPr>
          <a:xfrm>
            <a:off x="1448544" y="3817912"/>
            <a:ext cx="10510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GRUPP</a:t>
            </a: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ruta 21">
            <a:extLst>
              <a:ext uri="{FF2B5EF4-FFF2-40B4-BE49-F238E27FC236}">
                <a16:creationId xmlns:a16="http://schemas.microsoft.com/office/drawing/2014/main" id="{4F980430-C4E6-7476-0055-1F6260D871E0}"/>
              </a:ext>
            </a:extLst>
          </p:cNvPr>
          <p:cNvSpPr txBox="1"/>
          <p:nvPr/>
        </p:nvSpPr>
        <p:spPr>
          <a:xfrm>
            <a:off x="1429298" y="4864213"/>
            <a:ext cx="10510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INDIVID</a:t>
            </a:r>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ruta 23">
            <a:extLst>
              <a:ext uri="{FF2B5EF4-FFF2-40B4-BE49-F238E27FC236}">
                <a16:creationId xmlns:a16="http://schemas.microsoft.com/office/drawing/2014/main" id="{A8411F31-59A6-9533-42E1-22C4222DD4EB}"/>
              </a:ext>
            </a:extLst>
          </p:cNvPr>
          <p:cNvSpPr txBox="1"/>
          <p:nvPr/>
        </p:nvSpPr>
        <p:spPr>
          <a:xfrm>
            <a:off x="4758442" y="2021817"/>
            <a:ext cx="19297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FÖREBYGGANDE</a:t>
            </a:r>
            <a:endParaRPr kumimoji="0" lang="sv-SE" sz="1200" b="1" i="0" u="none" strike="noStrike" kern="1200" cap="none" spc="0" normalizeH="0" baseline="0" noProof="0">
              <a:ln>
                <a:noFill/>
              </a:ln>
              <a:solidFill>
                <a:prstClr val="black"/>
              </a:solidFill>
              <a:effectLst/>
              <a:uLnTx/>
              <a:uFillTx/>
              <a:latin typeface="Calibri"/>
              <a:ea typeface="+mn-ea"/>
              <a:cs typeface="+mn-cs"/>
            </a:endParaRPr>
          </a:p>
        </p:txBody>
      </p:sp>
      <p:sp>
        <p:nvSpPr>
          <p:cNvPr id="25" name="textruta 24">
            <a:extLst>
              <a:ext uri="{FF2B5EF4-FFF2-40B4-BE49-F238E27FC236}">
                <a16:creationId xmlns:a16="http://schemas.microsoft.com/office/drawing/2014/main" id="{BC89B591-9208-D0AE-448A-D06526FC6FA2}"/>
              </a:ext>
            </a:extLst>
          </p:cNvPr>
          <p:cNvSpPr txBox="1"/>
          <p:nvPr/>
        </p:nvSpPr>
        <p:spPr>
          <a:xfrm>
            <a:off x="2394100" y="1740380"/>
            <a:ext cx="231536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EFTERHJÄLPANDE</a:t>
            </a:r>
            <a:br>
              <a:rPr kumimoji="0" lang="sv-SE" sz="1800" b="1" i="0" u="none" strike="noStrike" kern="1200" cap="none" spc="0" normalizeH="0" baseline="0" noProof="0">
                <a:ln>
                  <a:noFill/>
                </a:ln>
                <a:solidFill>
                  <a:prstClr val="black"/>
                </a:solidFill>
                <a:effectLst/>
                <a:uLnTx/>
                <a:uFillTx/>
                <a:latin typeface="Calibri"/>
                <a:ea typeface="+mn-ea"/>
                <a:cs typeface="+mn-cs"/>
              </a:rPr>
            </a:br>
            <a:r>
              <a:rPr kumimoji="0" lang="sv-SE" sz="1800" b="1" i="0" u="none" strike="noStrike" kern="1200" cap="none" spc="0" normalizeH="0" baseline="0" noProof="0">
                <a:ln>
                  <a:noFill/>
                </a:ln>
                <a:solidFill>
                  <a:prstClr val="black"/>
                </a:solidFill>
                <a:effectLst/>
                <a:uLnTx/>
                <a:uFillTx/>
                <a:latin typeface="Calibri"/>
                <a:ea typeface="+mn-ea"/>
                <a:cs typeface="+mn-cs"/>
              </a:rPr>
              <a:t>/ ÅTERSKAPANDE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a:ln>
                <a:noFill/>
              </a:ln>
              <a:solidFill>
                <a:prstClr val="black"/>
              </a:solidFill>
              <a:effectLst/>
              <a:uLnTx/>
              <a:uFillTx/>
              <a:latin typeface="Calibri"/>
              <a:ea typeface="+mn-ea"/>
              <a:cs typeface="+mn-cs"/>
            </a:endParaRPr>
          </a:p>
        </p:txBody>
      </p:sp>
      <p:sp>
        <p:nvSpPr>
          <p:cNvPr id="5" name="Rektangel: rundade hörn 4">
            <a:extLst>
              <a:ext uri="{FF2B5EF4-FFF2-40B4-BE49-F238E27FC236}">
                <a16:creationId xmlns:a16="http://schemas.microsoft.com/office/drawing/2014/main" id="{99477B0D-1409-4117-BA3F-09CD5AFECB64}"/>
              </a:ext>
            </a:extLst>
          </p:cNvPr>
          <p:cNvSpPr/>
          <p:nvPr/>
        </p:nvSpPr>
        <p:spPr>
          <a:xfrm>
            <a:off x="2760813" y="2479646"/>
            <a:ext cx="1780887" cy="9070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8" name="Rektangel: rundade hörn 7">
            <a:extLst>
              <a:ext uri="{FF2B5EF4-FFF2-40B4-BE49-F238E27FC236}">
                <a16:creationId xmlns:a16="http://schemas.microsoft.com/office/drawing/2014/main" id="{7465A822-67AF-7A71-7C90-EFA2FB9D4EEB}"/>
              </a:ext>
            </a:extLst>
          </p:cNvPr>
          <p:cNvSpPr/>
          <p:nvPr/>
        </p:nvSpPr>
        <p:spPr>
          <a:xfrm>
            <a:off x="4721296" y="2482143"/>
            <a:ext cx="2004067" cy="8987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2" name="Rektangel: rundade hörn 11">
            <a:extLst>
              <a:ext uri="{FF2B5EF4-FFF2-40B4-BE49-F238E27FC236}">
                <a16:creationId xmlns:a16="http://schemas.microsoft.com/office/drawing/2014/main" id="{57590AEB-ED49-547A-3FCD-8DDF58D5E6E2}"/>
              </a:ext>
            </a:extLst>
          </p:cNvPr>
          <p:cNvSpPr/>
          <p:nvPr/>
        </p:nvSpPr>
        <p:spPr>
          <a:xfrm>
            <a:off x="6903812" y="2479646"/>
            <a:ext cx="2108596" cy="8987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3" name="Rektangel: rundade hörn 12">
            <a:extLst>
              <a:ext uri="{FF2B5EF4-FFF2-40B4-BE49-F238E27FC236}">
                <a16:creationId xmlns:a16="http://schemas.microsoft.com/office/drawing/2014/main" id="{12ADB79C-8C63-9061-F442-D571239A0C98}"/>
              </a:ext>
            </a:extLst>
          </p:cNvPr>
          <p:cNvSpPr/>
          <p:nvPr/>
        </p:nvSpPr>
        <p:spPr>
          <a:xfrm>
            <a:off x="4721296" y="3557380"/>
            <a:ext cx="2004066" cy="89227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4" name="Rektangel: rundade hörn 13">
            <a:extLst>
              <a:ext uri="{FF2B5EF4-FFF2-40B4-BE49-F238E27FC236}">
                <a16:creationId xmlns:a16="http://schemas.microsoft.com/office/drawing/2014/main" id="{591FC0DA-C6D8-26F7-3943-FDE80C0F1816}"/>
              </a:ext>
            </a:extLst>
          </p:cNvPr>
          <p:cNvSpPr/>
          <p:nvPr/>
        </p:nvSpPr>
        <p:spPr>
          <a:xfrm>
            <a:off x="6903813" y="3542599"/>
            <a:ext cx="2108596" cy="90705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5" name="Rektangel: rundade hörn 14">
            <a:extLst>
              <a:ext uri="{FF2B5EF4-FFF2-40B4-BE49-F238E27FC236}">
                <a16:creationId xmlns:a16="http://schemas.microsoft.com/office/drawing/2014/main" id="{7D9EEBAE-55ED-1C1F-A17F-2FB0FE359B22}"/>
              </a:ext>
            </a:extLst>
          </p:cNvPr>
          <p:cNvSpPr/>
          <p:nvPr/>
        </p:nvSpPr>
        <p:spPr>
          <a:xfrm>
            <a:off x="4721296" y="4608471"/>
            <a:ext cx="2004066" cy="90705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16" name="Rektangel: rundade hörn 15">
            <a:extLst>
              <a:ext uri="{FF2B5EF4-FFF2-40B4-BE49-F238E27FC236}">
                <a16:creationId xmlns:a16="http://schemas.microsoft.com/office/drawing/2014/main" id="{82687E26-E247-175D-067F-114D2AFE015E}"/>
              </a:ext>
            </a:extLst>
          </p:cNvPr>
          <p:cNvSpPr/>
          <p:nvPr/>
        </p:nvSpPr>
        <p:spPr>
          <a:xfrm>
            <a:off x="6904958" y="4597848"/>
            <a:ext cx="2107450" cy="91768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32" name="Rektangel: rundade hörn 31">
            <a:extLst>
              <a:ext uri="{FF2B5EF4-FFF2-40B4-BE49-F238E27FC236}">
                <a16:creationId xmlns:a16="http://schemas.microsoft.com/office/drawing/2014/main" id="{3A94F36B-BD18-A151-61F2-5288336F7F00}"/>
              </a:ext>
            </a:extLst>
          </p:cNvPr>
          <p:cNvSpPr/>
          <p:nvPr/>
        </p:nvSpPr>
        <p:spPr>
          <a:xfrm>
            <a:off x="2760812" y="3540101"/>
            <a:ext cx="1780888" cy="9070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33" name="Rektangel: rundade hörn 32">
            <a:extLst>
              <a:ext uri="{FF2B5EF4-FFF2-40B4-BE49-F238E27FC236}">
                <a16:creationId xmlns:a16="http://schemas.microsoft.com/office/drawing/2014/main" id="{7A7245A7-ED28-C456-DB77-C4FB627CC73C}"/>
              </a:ext>
            </a:extLst>
          </p:cNvPr>
          <p:cNvSpPr/>
          <p:nvPr/>
        </p:nvSpPr>
        <p:spPr>
          <a:xfrm>
            <a:off x="2760810" y="4595350"/>
            <a:ext cx="1780889" cy="9070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EBECF0"/>
              </a:solidFill>
              <a:effectLst/>
              <a:uLnTx/>
              <a:uFillTx/>
              <a:latin typeface="Calibri"/>
              <a:ea typeface="+mn-ea"/>
              <a:cs typeface="+mn-cs"/>
            </a:endParaRPr>
          </a:p>
        </p:txBody>
      </p:sp>
      <p:sp>
        <p:nvSpPr>
          <p:cNvPr id="3" name="Rektangel: rundade hörn 2">
            <a:extLst>
              <a:ext uri="{FF2B5EF4-FFF2-40B4-BE49-F238E27FC236}">
                <a16:creationId xmlns:a16="http://schemas.microsoft.com/office/drawing/2014/main" id="{03818CE2-5473-417E-7309-EA9B770AC323}"/>
              </a:ext>
            </a:extLst>
          </p:cNvPr>
          <p:cNvSpPr/>
          <p:nvPr/>
        </p:nvSpPr>
        <p:spPr>
          <a:xfrm>
            <a:off x="6785112" y="2005191"/>
            <a:ext cx="2315363" cy="3679992"/>
          </a:xfrm>
          <a:prstGeom prst="roundRect">
            <a:avLst>
              <a:gd name="adj" fmla="val 7488"/>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upp 3">
            <a:extLst>
              <a:ext uri="{FF2B5EF4-FFF2-40B4-BE49-F238E27FC236}">
                <a16:creationId xmlns:a16="http://schemas.microsoft.com/office/drawing/2014/main" id="{6E0CBB3F-5637-4185-43D7-82590B4060B4}"/>
              </a:ext>
            </a:extLst>
          </p:cNvPr>
          <p:cNvGrpSpPr/>
          <p:nvPr/>
        </p:nvGrpSpPr>
        <p:grpSpPr>
          <a:xfrm rot="680924">
            <a:off x="9256816" y="2240097"/>
            <a:ext cx="2924730" cy="1908631"/>
            <a:chOff x="9012358" y="1810227"/>
            <a:chExt cx="3239070" cy="1908631"/>
          </a:xfrm>
        </p:grpSpPr>
        <p:pic>
          <p:nvPicPr>
            <p:cNvPr id="6" name="Bildobjekt 5" descr="En bild som visar pil&#10;&#10;Automatiskt genererad beskrivning">
              <a:extLst>
                <a:ext uri="{FF2B5EF4-FFF2-40B4-BE49-F238E27FC236}">
                  <a16:creationId xmlns:a16="http://schemas.microsoft.com/office/drawing/2014/main" id="{15B163E2-DEDD-B342-AE02-F18982F72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9403" flipH="1">
              <a:off x="9212688" y="1810227"/>
              <a:ext cx="2953524" cy="1908631"/>
            </a:xfrm>
            <a:prstGeom prst="rect">
              <a:avLst/>
            </a:prstGeom>
          </p:spPr>
        </p:pic>
        <p:sp>
          <p:nvSpPr>
            <p:cNvPr id="18" name="textruta 17">
              <a:extLst>
                <a:ext uri="{FF2B5EF4-FFF2-40B4-BE49-F238E27FC236}">
                  <a16:creationId xmlns:a16="http://schemas.microsoft.com/office/drawing/2014/main" id="{5183C862-0E08-2690-6A1C-353EA9638776}"/>
                </a:ext>
              </a:extLst>
            </p:cNvPr>
            <p:cNvSpPr txBox="1"/>
            <p:nvPr/>
          </p:nvSpPr>
          <p:spPr>
            <a:xfrm>
              <a:off x="9012358" y="2101025"/>
              <a:ext cx="323907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a:ea typeface="+mn-ea"/>
                  <a:cs typeface="+mn-cs"/>
                </a:rPr>
                <a:t>Friskfaktorerna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Calibri"/>
                  <a:ea typeface="+mn-ea"/>
                  <a:cs typeface="+mn-cs"/>
                </a:rPr>
                <a:t>vägleder oss till ett mer främjande arbetssätt!</a:t>
              </a:r>
            </a:p>
          </p:txBody>
        </p:sp>
      </p:grpSp>
    </p:spTree>
    <p:extLst>
      <p:ext uri="{BB962C8B-B14F-4D97-AF65-F5344CB8AC3E}">
        <p14:creationId xmlns:p14="http://schemas.microsoft.com/office/powerpoint/2010/main" val="16823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8" grpId="0" animBg="1"/>
      <p:bldP spid="12" grpId="0" animBg="1"/>
      <p:bldP spid="13" grpId="0" animBg="1"/>
      <p:bldP spid="14" grpId="0" animBg="1"/>
      <p:bldP spid="15" grpId="0" animBg="1"/>
      <p:bldP spid="1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51821-E6C3-9745-BDEE-F12DC9D39508}"/>
              </a:ext>
            </a:extLst>
          </p:cNvPr>
          <p:cNvSpPr txBox="1">
            <a:spLocks/>
          </p:cNvSpPr>
          <p:nvPr/>
        </p:nvSpPr>
        <p:spPr>
          <a:xfrm>
            <a:off x="839415" y="760308"/>
            <a:ext cx="11195571" cy="720080"/>
          </a:xfrm>
          <a:prstGeom prst="rect">
            <a:avLst/>
          </a:prstGeom>
        </p:spPr>
        <p:txBody>
          <a:bodyPr/>
          <a:lst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800" b="1" i="0" u="none" strike="noStrike" kern="0" cap="none" spc="0" normalizeH="0" baseline="0" noProof="0">
                <a:ln>
                  <a:noFill/>
                </a:ln>
                <a:solidFill>
                  <a:prstClr val="black"/>
                </a:solidFill>
                <a:effectLst/>
                <a:uLnTx/>
                <a:uFillTx/>
                <a:latin typeface="Calibri"/>
                <a:ea typeface="+mj-ea"/>
                <a:cs typeface="Arial" pitchFamily="34" charset="0"/>
              </a:rPr>
              <a:t>Investera i arbetsmiljö</a:t>
            </a:r>
          </a:p>
        </p:txBody>
      </p:sp>
      <p:cxnSp>
        <p:nvCxnSpPr>
          <p:cNvPr id="3" name="Rak 2">
            <a:extLst>
              <a:ext uri="{FF2B5EF4-FFF2-40B4-BE49-F238E27FC236}">
                <a16:creationId xmlns:a16="http://schemas.microsoft.com/office/drawing/2014/main" id="{9EB5DBD7-1BAC-784D-B167-3C5B4CC4911B}"/>
              </a:ext>
            </a:extLst>
          </p:cNvPr>
          <p:cNvCxnSpPr>
            <a:cxnSpLocks/>
          </p:cNvCxnSpPr>
          <p:nvPr/>
        </p:nvCxnSpPr>
        <p:spPr>
          <a:xfrm flipH="1">
            <a:off x="1022780" y="5025070"/>
            <a:ext cx="6807598"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upp 3">
            <a:extLst>
              <a:ext uri="{FF2B5EF4-FFF2-40B4-BE49-F238E27FC236}">
                <a16:creationId xmlns:a16="http://schemas.microsoft.com/office/drawing/2014/main" id="{FE680DEB-CC67-CC4B-96C7-4405742EB9CE}"/>
              </a:ext>
            </a:extLst>
          </p:cNvPr>
          <p:cNvGrpSpPr/>
          <p:nvPr/>
        </p:nvGrpSpPr>
        <p:grpSpPr>
          <a:xfrm>
            <a:off x="1674615" y="5029262"/>
            <a:ext cx="1152002" cy="1152000"/>
            <a:chOff x="7271636" y="5121761"/>
            <a:chExt cx="1152002" cy="1152000"/>
          </a:xfrm>
          <a:solidFill>
            <a:srgbClr val="00093A"/>
          </a:solidFill>
        </p:grpSpPr>
        <p:sp>
          <p:nvSpPr>
            <p:cNvPr id="5" name="Ellips 4">
              <a:extLst>
                <a:ext uri="{FF2B5EF4-FFF2-40B4-BE49-F238E27FC236}">
                  <a16:creationId xmlns:a16="http://schemas.microsoft.com/office/drawing/2014/main" id="{17D8B460-9B01-AC4B-B0FE-A456E4F4110E}"/>
                </a:ext>
              </a:extLst>
            </p:cNvPr>
            <p:cNvSpPr/>
            <p:nvPr/>
          </p:nvSpPr>
          <p:spPr>
            <a:xfrm>
              <a:off x="7271638" y="5121761"/>
              <a:ext cx="1152000" cy="115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ktangel 5">
              <a:extLst>
                <a:ext uri="{FF2B5EF4-FFF2-40B4-BE49-F238E27FC236}">
                  <a16:creationId xmlns:a16="http://schemas.microsoft.com/office/drawing/2014/main" id="{7A0B1362-9CB2-2F4D-8AFA-0043953F38C7}"/>
                </a:ext>
              </a:extLst>
            </p:cNvPr>
            <p:cNvSpPr/>
            <p:nvPr/>
          </p:nvSpPr>
          <p:spPr>
            <a:xfrm>
              <a:off x="7271636" y="5727202"/>
              <a:ext cx="1152000" cy="14824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7" name="Rak 6">
            <a:extLst>
              <a:ext uri="{FF2B5EF4-FFF2-40B4-BE49-F238E27FC236}">
                <a16:creationId xmlns:a16="http://schemas.microsoft.com/office/drawing/2014/main" id="{625F0BF2-33D2-D346-A5C3-0CFC6BE17109}"/>
              </a:ext>
            </a:extLst>
          </p:cNvPr>
          <p:cNvCxnSpPr>
            <a:cxnSpLocks/>
          </p:cNvCxnSpPr>
          <p:nvPr/>
        </p:nvCxnSpPr>
        <p:spPr>
          <a:xfrm flipH="1">
            <a:off x="1022780" y="4282120"/>
            <a:ext cx="6807598"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Rak 7">
            <a:extLst>
              <a:ext uri="{FF2B5EF4-FFF2-40B4-BE49-F238E27FC236}">
                <a16:creationId xmlns:a16="http://schemas.microsoft.com/office/drawing/2014/main" id="{126AFCD8-FB5B-8C4B-8966-5D6F0FBD87F7}"/>
              </a:ext>
            </a:extLst>
          </p:cNvPr>
          <p:cNvCxnSpPr>
            <a:cxnSpLocks/>
          </p:cNvCxnSpPr>
          <p:nvPr/>
        </p:nvCxnSpPr>
        <p:spPr>
          <a:xfrm flipH="1">
            <a:off x="1022780" y="3535995"/>
            <a:ext cx="6807598"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7331F03-1797-EC4A-951B-134A34155A5C}"/>
              </a:ext>
            </a:extLst>
          </p:cNvPr>
          <p:cNvCxnSpPr>
            <a:cxnSpLocks/>
          </p:cNvCxnSpPr>
          <p:nvPr/>
        </p:nvCxnSpPr>
        <p:spPr>
          <a:xfrm flipH="1">
            <a:off x="1022782" y="2780345"/>
            <a:ext cx="6807596"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ktangel 9">
            <a:extLst>
              <a:ext uri="{FF2B5EF4-FFF2-40B4-BE49-F238E27FC236}">
                <a16:creationId xmlns:a16="http://schemas.microsoft.com/office/drawing/2014/main" id="{67DBBD3A-8FCE-6345-9A5F-0B75B6E1A15A}"/>
              </a:ext>
            </a:extLst>
          </p:cNvPr>
          <p:cNvSpPr/>
          <p:nvPr/>
        </p:nvSpPr>
        <p:spPr>
          <a:xfrm>
            <a:off x="1022779" y="5791967"/>
            <a:ext cx="4503536" cy="618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Rak 10">
            <a:extLst>
              <a:ext uri="{FF2B5EF4-FFF2-40B4-BE49-F238E27FC236}">
                <a16:creationId xmlns:a16="http://schemas.microsoft.com/office/drawing/2014/main" id="{9E10E7CD-683E-484A-93C3-54316FFED6DE}"/>
              </a:ext>
            </a:extLst>
          </p:cNvPr>
          <p:cNvCxnSpPr>
            <a:cxnSpLocks/>
          </p:cNvCxnSpPr>
          <p:nvPr/>
        </p:nvCxnSpPr>
        <p:spPr>
          <a:xfrm>
            <a:off x="1022779" y="2034745"/>
            <a:ext cx="0" cy="3757223"/>
          </a:xfrm>
          <a:prstGeom prst="line">
            <a:avLst/>
          </a:prstGeom>
          <a:ln w="44450" cap="rnd"/>
        </p:spPr>
        <p:style>
          <a:lnRef idx="1">
            <a:schemeClr val="dk1"/>
          </a:lnRef>
          <a:fillRef idx="0">
            <a:schemeClr val="dk1"/>
          </a:fillRef>
          <a:effectRef idx="0">
            <a:schemeClr val="dk1"/>
          </a:effectRef>
          <a:fontRef idx="minor">
            <a:schemeClr val="tx1"/>
          </a:fontRef>
        </p:style>
      </p:cxnSp>
      <p:grpSp>
        <p:nvGrpSpPr>
          <p:cNvPr id="13" name="Grupp 12">
            <a:extLst>
              <a:ext uri="{FF2B5EF4-FFF2-40B4-BE49-F238E27FC236}">
                <a16:creationId xmlns:a16="http://schemas.microsoft.com/office/drawing/2014/main" id="{3FD3172F-001E-204C-B6B1-77933279D64C}"/>
              </a:ext>
            </a:extLst>
          </p:cNvPr>
          <p:cNvGrpSpPr/>
          <p:nvPr/>
        </p:nvGrpSpPr>
        <p:grpSpPr>
          <a:xfrm>
            <a:off x="3549803" y="4282119"/>
            <a:ext cx="1477841" cy="1952183"/>
            <a:chOff x="8243157" y="4385460"/>
            <a:chExt cx="1477841" cy="1933105"/>
          </a:xfrm>
        </p:grpSpPr>
        <p:sp>
          <p:nvSpPr>
            <p:cNvPr id="14" name="textruta 13">
              <a:extLst>
                <a:ext uri="{FF2B5EF4-FFF2-40B4-BE49-F238E27FC236}">
                  <a16:creationId xmlns:a16="http://schemas.microsoft.com/office/drawing/2014/main" id="{106C0EDC-BBAF-674E-A374-4A823EE0DA3A}"/>
                </a:ext>
              </a:extLst>
            </p:cNvPr>
            <p:cNvSpPr txBox="1"/>
            <p:nvPr/>
          </p:nvSpPr>
          <p:spPr>
            <a:xfrm>
              <a:off x="8243157" y="5979773"/>
              <a:ext cx="1477841" cy="338792"/>
            </a:xfrm>
            <a:prstGeom prst="round2Same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prstClr val="black"/>
                  </a:solidFill>
                  <a:effectLst/>
                  <a:uLnTx/>
                  <a:uFillTx/>
                  <a:latin typeface="Calibri"/>
                  <a:ea typeface="+mn-ea"/>
                  <a:cs typeface="+mn-cs"/>
                </a:rPr>
                <a:t>Hälsoproblem</a:t>
              </a:r>
            </a:p>
          </p:txBody>
        </p:sp>
        <p:grpSp>
          <p:nvGrpSpPr>
            <p:cNvPr id="15" name="Grupp 14">
              <a:extLst>
                <a:ext uri="{FF2B5EF4-FFF2-40B4-BE49-F238E27FC236}">
                  <a16:creationId xmlns:a16="http://schemas.microsoft.com/office/drawing/2014/main" id="{371FDD0A-4121-6C4C-A76D-045F3852B727}"/>
                </a:ext>
              </a:extLst>
            </p:cNvPr>
            <p:cNvGrpSpPr/>
            <p:nvPr/>
          </p:nvGrpSpPr>
          <p:grpSpPr>
            <a:xfrm>
              <a:off x="8413142" y="4385460"/>
              <a:ext cx="1152000" cy="1496335"/>
              <a:chOff x="8657444" y="4385460"/>
              <a:chExt cx="1152000" cy="1496335"/>
            </a:xfrm>
          </p:grpSpPr>
          <p:sp>
            <p:nvSpPr>
              <p:cNvPr id="17" name="Rektangel 16">
                <a:extLst>
                  <a:ext uri="{FF2B5EF4-FFF2-40B4-BE49-F238E27FC236}">
                    <a16:creationId xmlns:a16="http://schemas.microsoft.com/office/drawing/2014/main" id="{6ECB3AE2-0DDC-9F43-BA49-67CD92FEE1B6}"/>
                  </a:ext>
                </a:extLst>
              </p:cNvPr>
              <p:cNvSpPr/>
              <p:nvPr/>
            </p:nvSpPr>
            <p:spPr>
              <a:xfrm>
                <a:off x="8657444" y="4934808"/>
                <a:ext cx="1152000" cy="946987"/>
              </a:xfrm>
              <a:prstGeom prst="round2Same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Ellips 15">
                <a:extLst>
                  <a:ext uri="{FF2B5EF4-FFF2-40B4-BE49-F238E27FC236}">
                    <a16:creationId xmlns:a16="http://schemas.microsoft.com/office/drawing/2014/main" id="{79FC1F09-CECA-664E-8802-ECD27FFB4A79}"/>
                  </a:ext>
                </a:extLst>
              </p:cNvPr>
              <p:cNvSpPr>
                <a:spLocks noChangeAspect="1"/>
              </p:cNvSpPr>
              <p:nvPr/>
            </p:nvSpPr>
            <p:spPr>
              <a:xfrm>
                <a:off x="8657444" y="4385460"/>
                <a:ext cx="1152000" cy="1152000"/>
              </a:xfrm>
              <a:prstGeom prst="round2Same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2" name="textruta 11">
            <a:extLst>
              <a:ext uri="{FF2B5EF4-FFF2-40B4-BE49-F238E27FC236}">
                <a16:creationId xmlns:a16="http://schemas.microsoft.com/office/drawing/2014/main" id="{531501CD-0C12-1948-9C57-7BF34710898A}"/>
              </a:ext>
            </a:extLst>
          </p:cNvPr>
          <p:cNvSpPr txBox="1"/>
          <p:nvPr/>
        </p:nvSpPr>
        <p:spPr>
          <a:xfrm>
            <a:off x="1593011" y="5880918"/>
            <a:ext cx="129439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prstClr val="black"/>
                </a:solidFill>
                <a:effectLst/>
                <a:uLnTx/>
                <a:uFillTx/>
                <a:latin typeface="Calibri"/>
                <a:ea typeface="+mn-ea"/>
                <a:cs typeface="+mn-cs"/>
              </a:rPr>
              <a:t>Sjukfrånvaro</a:t>
            </a:r>
          </a:p>
        </p:txBody>
      </p:sp>
      <p:grpSp>
        <p:nvGrpSpPr>
          <p:cNvPr id="19" name="Grupp 18">
            <a:extLst>
              <a:ext uri="{FF2B5EF4-FFF2-40B4-BE49-F238E27FC236}">
                <a16:creationId xmlns:a16="http://schemas.microsoft.com/office/drawing/2014/main" id="{A587DB74-8A9B-1842-A8BA-562B696D6B91}"/>
              </a:ext>
            </a:extLst>
          </p:cNvPr>
          <p:cNvGrpSpPr/>
          <p:nvPr/>
        </p:nvGrpSpPr>
        <p:grpSpPr>
          <a:xfrm>
            <a:off x="5431490" y="2034739"/>
            <a:ext cx="1952114" cy="4184971"/>
            <a:chOff x="9538131" y="2133593"/>
            <a:chExt cx="1952114" cy="4184972"/>
          </a:xfrm>
          <a:gradFill>
            <a:gsLst>
              <a:gs pos="0">
                <a:srgbClr val="FFFFFF"/>
              </a:gs>
              <a:gs pos="6000">
                <a:srgbClr val="FCE5D9"/>
              </a:gs>
              <a:gs pos="17000">
                <a:schemeClr val="accent1">
                  <a:lumMod val="45000"/>
                  <a:lumOff val="55000"/>
                </a:schemeClr>
              </a:gs>
              <a:gs pos="30000">
                <a:schemeClr val="accent1"/>
              </a:gs>
            </a:gsLst>
            <a:lin ang="5400000" scaled="1"/>
          </a:gradFill>
        </p:grpSpPr>
        <p:sp>
          <p:nvSpPr>
            <p:cNvPr id="20" name="textruta 19">
              <a:extLst>
                <a:ext uri="{FF2B5EF4-FFF2-40B4-BE49-F238E27FC236}">
                  <a16:creationId xmlns:a16="http://schemas.microsoft.com/office/drawing/2014/main" id="{9DEC4D34-7F78-834A-97B9-19D46E143B44}"/>
                </a:ext>
              </a:extLst>
            </p:cNvPr>
            <p:cNvSpPr txBox="1"/>
            <p:nvPr/>
          </p:nvSpPr>
          <p:spPr>
            <a:xfrm>
              <a:off x="9538131" y="5979773"/>
              <a:ext cx="1952114" cy="338792"/>
            </a:xfrm>
            <a:prstGeom prst="round2Same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dirty="0">
                  <a:ln>
                    <a:noFill/>
                  </a:ln>
                  <a:solidFill>
                    <a:prstClr val="black"/>
                  </a:solidFill>
                  <a:effectLst/>
                  <a:uLnTx/>
                  <a:uFillTx/>
                  <a:latin typeface="Calibri"/>
                  <a:ea typeface="+mn-ea"/>
                  <a:cs typeface="+mn-cs"/>
                </a:rPr>
                <a:t>Arbetsmiljöproblem</a:t>
              </a:r>
            </a:p>
          </p:txBody>
        </p:sp>
        <p:sp>
          <p:nvSpPr>
            <p:cNvPr id="23" name="Rektangel 22">
              <a:extLst>
                <a:ext uri="{FF2B5EF4-FFF2-40B4-BE49-F238E27FC236}">
                  <a16:creationId xmlns:a16="http://schemas.microsoft.com/office/drawing/2014/main" id="{3CF337E9-8FD3-8843-931A-5BCC7812507D}"/>
                </a:ext>
              </a:extLst>
            </p:cNvPr>
            <p:cNvSpPr/>
            <p:nvPr/>
          </p:nvSpPr>
          <p:spPr>
            <a:xfrm>
              <a:off x="9933540" y="2133593"/>
              <a:ext cx="1152000" cy="3757224"/>
            </a:xfrm>
            <a:prstGeom prst="round2SameRect">
              <a:avLst/>
            </a:prstGeom>
            <a:gradFill>
              <a:gsLst>
                <a:gs pos="0">
                  <a:srgbClr val="FFFFFF"/>
                </a:gs>
                <a:gs pos="9000">
                  <a:srgbClr val="FCE5D9"/>
                </a:gs>
                <a:gs pos="17000">
                  <a:schemeClr val="accent1">
                    <a:lumMod val="40000"/>
                    <a:lumOff val="60000"/>
                  </a:schemeClr>
                </a:gs>
                <a:gs pos="25000">
                  <a:schemeClr val="accent1">
                    <a:lumMod val="60000"/>
                    <a:lumOff val="40000"/>
                  </a:schemeClr>
                </a:gs>
                <a:gs pos="36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25" name="Rak 24">
            <a:extLst>
              <a:ext uri="{FF2B5EF4-FFF2-40B4-BE49-F238E27FC236}">
                <a16:creationId xmlns:a16="http://schemas.microsoft.com/office/drawing/2014/main" id="{257D1FE1-BC4E-D04E-847C-3ADF2D1018AA}"/>
              </a:ext>
            </a:extLst>
          </p:cNvPr>
          <p:cNvCxnSpPr>
            <a:cxnSpLocks/>
          </p:cNvCxnSpPr>
          <p:nvPr/>
        </p:nvCxnSpPr>
        <p:spPr>
          <a:xfrm flipH="1">
            <a:off x="1022780" y="5797944"/>
            <a:ext cx="6807598" cy="0"/>
          </a:xfrm>
          <a:prstGeom prst="line">
            <a:avLst/>
          </a:prstGeom>
          <a:ln w="44450" cap="rnd"/>
        </p:spPr>
        <p:style>
          <a:lnRef idx="1">
            <a:schemeClr val="dk1"/>
          </a:lnRef>
          <a:fillRef idx="0">
            <a:schemeClr val="dk1"/>
          </a:fillRef>
          <a:effectRef idx="0">
            <a:schemeClr val="dk1"/>
          </a:effectRef>
          <a:fontRef idx="minor">
            <a:schemeClr val="tx1"/>
          </a:fontRef>
        </p:style>
      </p:cxnSp>
      <p:sp>
        <p:nvSpPr>
          <p:cNvPr id="26" name="Rektangel 25">
            <a:extLst>
              <a:ext uri="{FF2B5EF4-FFF2-40B4-BE49-F238E27FC236}">
                <a16:creationId xmlns:a16="http://schemas.microsoft.com/office/drawing/2014/main" id="{7BE3B1D2-CC99-E94F-9D13-77A38E745884}"/>
              </a:ext>
            </a:extLst>
          </p:cNvPr>
          <p:cNvSpPr/>
          <p:nvPr/>
        </p:nvSpPr>
        <p:spPr>
          <a:xfrm>
            <a:off x="7951047" y="5508764"/>
            <a:ext cx="18726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1" u="none" strike="noStrike" kern="1200" cap="none" spc="0" normalizeH="0" baseline="0" noProof="0">
                <a:ln>
                  <a:noFill/>
                </a:ln>
                <a:solidFill>
                  <a:prstClr val="black"/>
                </a:solidFill>
                <a:effectLst/>
                <a:uLnTx/>
                <a:uFillTx/>
                <a:latin typeface="Calibri"/>
                <a:ea typeface="+mn-ea"/>
                <a:cs typeface="+mn-cs"/>
              </a:rPr>
              <a:t>Källa: Malin </a:t>
            </a:r>
            <a:r>
              <a:rPr kumimoji="0" lang="sv-SE" sz="1000" b="0" i="1" u="none" strike="noStrike" kern="1200" cap="none" spc="0" normalizeH="0" baseline="0" noProof="0" err="1">
                <a:ln>
                  <a:noFill/>
                </a:ln>
                <a:solidFill>
                  <a:prstClr val="black"/>
                </a:solidFill>
                <a:effectLst/>
                <a:uLnTx/>
                <a:uFillTx/>
                <a:latin typeface="Calibri"/>
                <a:ea typeface="+mn-ea"/>
                <a:cs typeface="+mn-cs"/>
              </a:rPr>
              <a:t>Lohela</a:t>
            </a:r>
            <a:r>
              <a:rPr kumimoji="0" lang="sv-SE" sz="1000" b="0" i="1" u="none" strike="noStrike" kern="1200" cap="none" spc="0" normalizeH="0" baseline="0" noProof="0">
                <a:ln>
                  <a:noFill/>
                </a:ln>
                <a:solidFill>
                  <a:prstClr val="black"/>
                </a:solidFill>
                <a:effectLst/>
                <a:uLnTx/>
                <a:uFillTx/>
                <a:latin typeface="Calibri"/>
                <a:ea typeface="+mn-ea"/>
                <a:cs typeface="+mn-cs"/>
              </a:rPr>
              <a:t> Karlsson, </a:t>
            </a:r>
            <a:br>
              <a:rPr kumimoji="0" lang="sv-SE" sz="1000" b="0" i="1" u="none" strike="noStrike" kern="1200" cap="none" spc="0" normalizeH="0" baseline="0" noProof="0">
                <a:ln>
                  <a:noFill/>
                </a:ln>
                <a:solidFill>
                  <a:prstClr val="black"/>
                </a:solidFill>
                <a:effectLst/>
                <a:uLnTx/>
                <a:uFillTx/>
                <a:latin typeface="Calibri"/>
                <a:ea typeface="+mn-ea"/>
                <a:cs typeface="+mn-cs"/>
              </a:rPr>
            </a:br>
            <a:r>
              <a:rPr kumimoji="0" lang="sv-SE" sz="1000" b="0" i="1" u="none" strike="noStrike" kern="1200" cap="none" spc="0" normalizeH="0" baseline="0" noProof="0">
                <a:ln>
                  <a:noFill/>
                </a:ln>
                <a:solidFill>
                  <a:prstClr val="black"/>
                </a:solidFill>
                <a:effectLst/>
                <a:uLnTx/>
                <a:uFillTx/>
                <a:latin typeface="Calibri"/>
                <a:ea typeface="+mn-ea"/>
                <a:cs typeface="+mn-cs"/>
              </a:rPr>
              <a:t>forskare och arbetshälsoekonom</a:t>
            </a:r>
          </a:p>
        </p:txBody>
      </p:sp>
      <p:sp>
        <p:nvSpPr>
          <p:cNvPr id="27" name="textruta 26">
            <a:extLst>
              <a:ext uri="{FF2B5EF4-FFF2-40B4-BE49-F238E27FC236}">
                <a16:creationId xmlns:a16="http://schemas.microsoft.com/office/drawing/2014/main" id="{3529CFA5-69D3-494C-B055-E9586CB450BD}"/>
              </a:ext>
            </a:extLst>
          </p:cNvPr>
          <p:cNvSpPr txBox="1"/>
          <p:nvPr/>
        </p:nvSpPr>
        <p:spPr>
          <a:xfrm rot="16200000">
            <a:off x="201875" y="2441445"/>
            <a:ext cx="136101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black"/>
                </a:solidFill>
                <a:effectLst/>
                <a:uLnTx/>
                <a:uFillTx/>
                <a:latin typeface="Calibri"/>
                <a:ea typeface="+mn-ea"/>
                <a:cs typeface="+mn-cs"/>
              </a:rPr>
              <a:t>KOSTNAD</a:t>
            </a:r>
          </a:p>
        </p:txBody>
      </p:sp>
    </p:spTree>
    <p:extLst>
      <p:ext uri="{BB962C8B-B14F-4D97-AF65-F5344CB8AC3E}">
        <p14:creationId xmlns:p14="http://schemas.microsoft.com/office/powerpoint/2010/main" val="17545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title="Arbetsmiljöarbete - en god investering">
            <a:hlinkClick r:id="" action="ppaction://media"/>
            <a:extLst>
              <a:ext uri="{FF2B5EF4-FFF2-40B4-BE49-F238E27FC236}">
                <a16:creationId xmlns:a16="http://schemas.microsoft.com/office/drawing/2014/main" id="{7DA635B8-62AF-5912-479D-4BB7C22740DD}"/>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271741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Onlinemedia 2">
            <a:hlinkClick r:id="" action="ppaction://media"/>
            <a:extLst>
              <a:ext uri="{FF2B5EF4-FFF2-40B4-BE49-F238E27FC236}">
                <a16:creationId xmlns:a16="http://schemas.microsoft.com/office/drawing/2014/main" id="{3D89F3BD-B0F6-93DE-52C8-3C43BE2FE002}"/>
              </a:ext>
            </a:extLst>
          </p:cNvPr>
          <p:cNvPicPr>
            <a:picLocks noGrp="1" noRot="1" noChangeAspect="1" noMove="1" noResize="1" noEditPoints="1" noAdjustHandles="1" noChangeArrowheads="1" noChangeShapeType="1" noCrop="1"/>
          </p:cNvPicPr>
          <p:nvPr>
            <p:ph type="media" sz="quarter" idx="10"/>
            <a:videoFile r:link="rId1"/>
          </p:nvPr>
        </p:nvPicPr>
        <p:blipFill>
          <a:blip r:embed="rId4">
            <a:extLst>
              <a:ext uri="{28A0092B-C50C-407E-A947-70E740481C1C}">
                <a14:useLocalDpi xmlns:a14="http://schemas.microsoft.com/office/drawing/2010/main" val="0"/>
              </a:ext>
            </a:extLst>
          </a:blip>
          <a:stretch/>
        </p:blipFill>
        <p:spPr>
          <a:xfrm>
            <a:off x="26988" y="0"/>
            <a:ext cx="12138025" cy="6858000"/>
          </a:xfrm>
          <a:prstGeom prst="rect">
            <a:avLst/>
          </a:prstGeom>
        </p:spPr>
      </p:pic>
      <p:sp>
        <p:nvSpPr>
          <p:cNvPr id="2" name="textruta 1">
            <a:extLst>
              <a:ext uri="{FF2B5EF4-FFF2-40B4-BE49-F238E27FC236}">
                <a16:creationId xmlns:a16="http://schemas.microsoft.com/office/drawing/2014/main" id="{EBF3C497-B06B-6F24-FC01-DF70979DB003}"/>
              </a:ext>
            </a:extLst>
          </p:cNvPr>
          <p:cNvSpPr txBox="1"/>
          <p:nvPr/>
        </p:nvSpPr>
        <p:spPr>
          <a:xfrm>
            <a:off x="355753" y="215747"/>
            <a:ext cx="44411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solidFill>
                  <a:schemeClr val="bg2"/>
                </a:solidFill>
                <a:cs typeface="Calibri"/>
              </a:rPr>
              <a:t>Åtta f</a:t>
            </a:r>
            <a:r>
              <a:rPr lang="sv-SE" sz="1800" b="0">
                <a:solidFill>
                  <a:schemeClr val="bg2"/>
                </a:solidFill>
                <a:cs typeface="Calibri"/>
              </a:rPr>
              <a:t>riskfaktorer</a:t>
            </a:r>
            <a:endParaRPr lang="sv-SE" sz="1800" b="0">
              <a:solidFill>
                <a:schemeClr val="bg2"/>
              </a:solidFill>
            </a:endParaRPr>
          </a:p>
        </p:txBody>
      </p:sp>
    </p:spTree>
    <p:extLst>
      <p:ext uri="{BB962C8B-B14F-4D97-AF65-F5344CB8AC3E}">
        <p14:creationId xmlns:p14="http://schemas.microsoft.com/office/powerpoint/2010/main" val="343200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B07E71DC-6424-D7F0-B581-52AE02491D4A}"/>
              </a:ext>
            </a:extLst>
          </p:cNvPr>
          <p:cNvSpPr>
            <a:spLocks noGrp="1"/>
          </p:cNvSpPr>
          <p:nvPr>
            <p:ph type="body" sz="quarter" idx="16"/>
          </p:nvPr>
        </p:nvSpPr>
        <p:spPr>
          <a:xfrm>
            <a:off x="2184952" y="1673513"/>
            <a:ext cx="4911883" cy="3168352"/>
          </a:xfrm>
        </p:spPr>
        <p:txBody>
          <a:bodyPr vert="horz" lIns="91440" tIns="45720" rIns="91440" bIns="45720" rtlCol="0" anchor="t">
            <a:noAutofit/>
          </a:bodyPr>
          <a:lstStyle/>
          <a:p>
            <a:r>
              <a:rPr lang="sv-SE">
                <a:latin typeface="Calibri"/>
                <a:cs typeface="Times New Roman"/>
              </a:rPr>
              <a:t>Ibland säger folk till mig: Vad är nytt i det här?</a:t>
            </a:r>
            <a:endParaRPr lang="sv-SE"/>
          </a:p>
          <a:p>
            <a:r>
              <a:rPr lang="sv-SE">
                <a:latin typeface="Calibri"/>
                <a:cs typeface="Times New Roman"/>
              </a:rPr>
              <a:t>Då säger jag: Nej, det är inte nytt, men det nya skulle vara om alla försökte tillämpa det!</a:t>
            </a:r>
            <a:endParaRPr lang="sv-SE"/>
          </a:p>
        </p:txBody>
      </p:sp>
      <p:sp>
        <p:nvSpPr>
          <p:cNvPr id="6" name="Platshållare för text 5">
            <a:extLst>
              <a:ext uri="{FF2B5EF4-FFF2-40B4-BE49-F238E27FC236}">
                <a16:creationId xmlns:a16="http://schemas.microsoft.com/office/drawing/2014/main" id="{ED2C909B-1841-9D38-AC1F-B6F6DC0A8644}"/>
              </a:ext>
            </a:extLst>
          </p:cNvPr>
          <p:cNvSpPr>
            <a:spLocks noGrp="1"/>
          </p:cNvSpPr>
          <p:nvPr>
            <p:ph type="body" sz="quarter" idx="17"/>
          </p:nvPr>
        </p:nvSpPr>
        <p:spPr>
          <a:xfrm>
            <a:off x="7375716" y="4244985"/>
            <a:ext cx="4393274" cy="936106"/>
          </a:xfrm>
        </p:spPr>
        <p:txBody>
          <a:bodyPr/>
          <a:lstStyle/>
          <a:p>
            <a:r>
              <a:rPr lang="sv-SE">
                <a:latin typeface="Calibri"/>
                <a:cs typeface="Times New Roman"/>
              </a:rPr>
              <a:t>Eva Vingård</a:t>
            </a:r>
            <a:br>
              <a:rPr lang="sv-SE"/>
            </a:br>
            <a:r>
              <a:rPr lang="sv-SE">
                <a:latin typeface="Calibri"/>
                <a:cs typeface="Times New Roman"/>
              </a:rPr>
              <a:t>Professor emeritus </a:t>
            </a:r>
            <a:br>
              <a:rPr lang="sv-SE">
                <a:latin typeface="Calibri"/>
                <a:cs typeface="Times New Roman"/>
              </a:rPr>
            </a:br>
            <a:r>
              <a:rPr lang="sv-SE">
                <a:latin typeface="Calibri"/>
                <a:cs typeface="Times New Roman"/>
              </a:rPr>
              <a:t>Arbets- och miljömedicin</a:t>
            </a:r>
            <a:br>
              <a:rPr lang="sv-SE"/>
            </a:br>
            <a:r>
              <a:rPr lang="sv-SE">
                <a:latin typeface="Calibri"/>
                <a:cs typeface="Times New Roman"/>
              </a:rPr>
              <a:t>Uppsala universitet</a:t>
            </a:r>
          </a:p>
        </p:txBody>
      </p:sp>
      <p:pic>
        <p:nvPicPr>
          <p:cNvPr id="3" name="Platshållare för bild 2" descr="En bild som visar Människoansikte, klädsel, person, kvinna&#10;&#10;Automatiskt genererad beskrivning">
            <a:extLst>
              <a:ext uri="{FF2B5EF4-FFF2-40B4-BE49-F238E27FC236}">
                <a16:creationId xmlns:a16="http://schemas.microsoft.com/office/drawing/2014/main" id="{8273F9DA-8090-8572-183C-4A7161B1749D}"/>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l="21872" r="21872"/>
          <a:stretch/>
        </p:blipFill>
        <p:spPr>
          <a:xfrm>
            <a:off x="8328248" y="1412504"/>
            <a:ext cx="2448272" cy="2448272"/>
          </a:xfrm>
        </p:spPr>
      </p:pic>
      <p:sp>
        <p:nvSpPr>
          <p:cNvPr id="8" name="Platshållare för text 7">
            <a:extLst>
              <a:ext uri="{FF2B5EF4-FFF2-40B4-BE49-F238E27FC236}">
                <a16:creationId xmlns:a16="http://schemas.microsoft.com/office/drawing/2014/main" id="{017B758D-F518-4ACF-A3BB-8D11A28C63D8}"/>
              </a:ext>
            </a:extLst>
          </p:cNvPr>
          <p:cNvSpPr>
            <a:spLocks noGrp="1"/>
          </p:cNvSpPr>
          <p:nvPr>
            <p:ph type="body" sz="quarter" idx="19"/>
          </p:nvPr>
        </p:nvSpPr>
        <p:spPr>
          <a:xfrm>
            <a:off x="7482134" y="5712681"/>
            <a:ext cx="4140500" cy="309747"/>
          </a:xfrm>
        </p:spPr>
        <p:txBody>
          <a:bodyPr/>
          <a:lstStyle/>
          <a:p>
            <a:pPr algn="l"/>
            <a:r>
              <a:rPr lang="sv-SE"/>
              <a:t>”Fokusera på det friska”, film, Suntarbetsliv</a:t>
            </a:r>
          </a:p>
        </p:txBody>
      </p:sp>
    </p:spTree>
    <p:extLst>
      <p:ext uri="{BB962C8B-B14F-4D97-AF65-F5344CB8AC3E}">
        <p14:creationId xmlns:p14="http://schemas.microsoft.com/office/powerpoint/2010/main" val="2670509123"/>
      </p:ext>
    </p:extLst>
  </p:cSld>
  <p:clrMapOvr>
    <a:masterClrMapping/>
  </p:clrMapOvr>
</p:sld>
</file>

<file path=ppt/theme/theme1.xml><?xml version="1.0" encoding="utf-8"?>
<a:theme xmlns:a="http://schemas.openxmlformats.org/drawingml/2006/main" name="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Suntarbetsliv presentation mall 2023_v1" id="{0313D934-F011-4A58-905B-45E0D43953D2}" vid="{1EAF83A4-08DC-41C8-BE4E-B3159A3F2743}"/>
    </a:ext>
  </a:extLst>
</a:theme>
</file>

<file path=ppt/theme/theme2.xml><?xml version="1.0" encoding="utf-8"?>
<a:theme xmlns:a="http://schemas.openxmlformats.org/drawingml/2006/main" name="1_Suntarbetsliv">
  <a:themeElements>
    <a:clrScheme name="Suntarbetsliv - orange">
      <a:dk1>
        <a:srgbClr val="000B3C"/>
      </a:dk1>
      <a:lt1>
        <a:srgbClr val="EBECF0"/>
      </a:lt1>
      <a:dk2>
        <a:srgbClr val="EB5200"/>
      </a:dk2>
      <a:lt2>
        <a:srgbClr val="FDEDE5"/>
      </a:lt2>
      <a:accent1>
        <a:srgbClr val="A64DFF"/>
      </a:accent1>
      <a:accent2>
        <a:srgbClr val="00994F"/>
      </a:accent2>
      <a:accent3>
        <a:srgbClr val="E81147"/>
      </a:accent3>
      <a:accent4>
        <a:srgbClr val="FFEF5C"/>
      </a:accent4>
      <a:accent5>
        <a:srgbClr val="EB5200"/>
      </a:accent5>
      <a:accent6>
        <a:srgbClr val="000B3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Presentation1" id="{0F2FA36F-463C-4DB4-8C6C-50B1A68D8EE7}" vid="{EEFDF58F-A1A2-40FE-A8AF-AB1A881107C0}"/>
    </a:ext>
  </a:extLst>
</a:theme>
</file>

<file path=ppt/theme/theme3.xml><?xml version="1.0" encoding="utf-8"?>
<a:theme xmlns:a="http://schemas.openxmlformats.org/drawingml/2006/main" name="2_Suntarbetsliv">
  <a:themeElements>
    <a:clrScheme name="Suntarbetsliv">
      <a:dk1>
        <a:sysClr val="windowText" lastClr="000000"/>
      </a:dk1>
      <a:lt1>
        <a:sysClr val="window" lastClr="FFFFFF"/>
      </a:lt1>
      <a:dk2>
        <a:srgbClr val="1F497D"/>
      </a:dk2>
      <a:lt2>
        <a:srgbClr val="EEECE1"/>
      </a:lt2>
      <a:accent1>
        <a:srgbClr val="FF5C00"/>
      </a:accent1>
      <a:accent2>
        <a:srgbClr val="00A8E1"/>
      </a:accent2>
      <a:accent3>
        <a:srgbClr val="E91449"/>
      </a:accent3>
      <a:accent4>
        <a:srgbClr val="BCCF00"/>
      </a:accent4>
      <a:accent5>
        <a:srgbClr val="01BF99"/>
      </a:accent5>
      <a:accent6>
        <a:srgbClr val="EED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1AA2CC1-2B3B-4481-BA34-17B80AA62D75}" vid="{85667DAC-DC7F-428D-BCA7-6C0310A49D65}"/>
    </a:ext>
  </a:extLst>
</a:theme>
</file>

<file path=ppt/theme/theme4.xml><?xml version="1.0" encoding="utf-8"?>
<a:theme xmlns:a="http://schemas.openxmlformats.org/drawingml/2006/main" name="3_Suntarbetsliv">
  <a:themeElements>
    <a:clrScheme name="Suntarbetsliv">
      <a:dk1>
        <a:sysClr val="windowText" lastClr="000000"/>
      </a:dk1>
      <a:lt1>
        <a:sysClr val="window" lastClr="FFFFFF"/>
      </a:lt1>
      <a:dk2>
        <a:srgbClr val="1F497D"/>
      </a:dk2>
      <a:lt2>
        <a:srgbClr val="EEECE1"/>
      </a:lt2>
      <a:accent1>
        <a:srgbClr val="FF5C00"/>
      </a:accent1>
      <a:accent2>
        <a:srgbClr val="00A8E1"/>
      </a:accent2>
      <a:accent3>
        <a:srgbClr val="E91449"/>
      </a:accent3>
      <a:accent4>
        <a:srgbClr val="BCCF00"/>
      </a:accent4>
      <a:accent5>
        <a:srgbClr val="01BF99"/>
      </a:accent5>
      <a:accent6>
        <a:srgbClr val="EED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5FEB0EF-0A69-49D1-B90C-A58799C5B49C}" vid="{FC56CC9B-F8C9-4667-A149-C6ABED4AB2DE}"/>
    </a:ext>
  </a:extLst>
</a:theme>
</file>

<file path=ppt/theme/theme5.xml><?xml version="1.0" encoding="utf-8"?>
<a:theme xmlns:a="http://schemas.openxmlformats.org/drawingml/2006/main" name="4_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Suntarbetsliv presentation mall 2023_v1" id="{0313D934-F011-4A58-905B-45E0D43953D2}" vid="{1EAF83A4-08DC-41C8-BE4E-B3159A3F2743}"/>
    </a:ext>
  </a:extLst>
</a:theme>
</file>

<file path=ppt/theme/theme6.xml><?xml version="1.0" encoding="utf-8"?>
<a:theme xmlns:a="http://schemas.openxmlformats.org/drawingml/2006/main" name="Suntarbetsliv 1.2">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Version 1-2" id="{CEA9F675-EDA8-4960-AB55-075249901A7D}" vid="{9C4B22FD-5F6F-46D5-9FA3-5DB32F04B1C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9" ma:contentTypeDescription="Skapa ett nytt dokument." ma:contentTypeScope="" ma:versionID="c990c5b9a46a675f5712e1e93346bdd6">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24a7f4ca7eee573ecd992361020b13a1"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395175a-83d6-4cca-8e00-0d2518442864">
      <UserInfo>
        <DisplayName>Victoria Magnusson</DisplayName>
        <AccountId>34</AccountId>
        <AccountType/>
      </UserInfo>
      <UserInfo>
        <DisplayName>Petra Bollvik</DisplayName>
        <AccountId>18</AccountId>
        <AccountType/>
      </UserInfo>
      <UserInfo>
        <DisplayName>Emelie Gustafsson</DisplayName>
        <AccountId>2201</AccountId>
        <AccountType/>
      </UserInfo>
      <UserInfo>
        <DisplayName>Linnea Bjuhr (Suntarbetsliv)</DisplayName>
        <AccountId>17</AccountId>
        <AccountType/>
      </UserInfo>
      <UserInfo>
        <DisplayName>Rigmor Engerstam</DisplayName>
        <AccountId>243</AccountId>
        <AccountType/>
      </UserInfo>
    </SharedWithUsers>
    <dt xmlns="1a6e3fa1-c333-471c-82e6-93548a95aedd" xsi:nil="true"/>
    <TaxCatchAll xmlns="6395175a-83d6-4cca-8e00-0d2518442864" xsi:nil="true"/>
    <lcf76f155ced4ddcb4097134ff3c332f xmlns="1a6e3fa1-c333-471c-82e6-93548a95a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5D7CE-D3C3-48B1-863E-BE5A804BE2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e3fa1-c333-471c-82e6-93548a95aedd"/>
    <ds:schemaRef ds:uri="6395175a-83d6-4cca-8e00-0d2518442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4D60B0-E4D7-4874-AEC8-867219D5A339}">
  <ds:schemaRefs>
    <ds:schemaRef ds:uri="1a6e3fa1-c333-471c-82e6-93548a95aedd"/>
    <ds:schemaRef ds:uri="6395175a-83d6-4cca-8e00-0d2518442864"/>
    <ds:schemaRef ds:uri="6daa8796-89fa-49e6-9b77-0b0ced5585d5"/>
    <ds:schemaRef ds:uri="959f112a-bd27-4250-8aed-8bd922b68b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96112E-0E4A-4180-9518-827D2C1421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Suntarbetsliv presentation mall 2023_v1.1</Template>
  <TotalTime>9</TotalTime>
  <Words>2232</Words>
  <Application>Microsoft Office PowerPoint</Application>
  <PresentationFormat>Bredbild</PresentationFormat>
  <Paragraphs>148</Paragraphs>
  <Slides>19</Slides>
  <Notes>18</Notes>
  <HiddenSlides>0</HiddenSlides>
  <MMClips>3</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19</vt:i4>
      </vt:variant>
    </vt:vector>
  </HeadingPairs>
  <TitlesOfParts>
    <vt:vector size="32" baseType="lpstr">
      <vt:lpstr>Arial</vt:lpstr>
      <vt:lpstr>Calibri</vt:lpstr>
      <vt:lpstr>Cambria</vt:lpstr>
      <vt:lpstr>chevinpro-demibold</vt:lpstr>
      <vt:lpstr>proxima_nova_rgregular</vt:lpstr>
      <vt:lpstr>Roboto</vt:lpstr>
      <vt:lpstr>Times New Roman</vt:lpstr>
      <vt:lpstr>Suntarbetsliv</vt:lpstr>
      <vt:lpstr>1_Suntarbetsliv</vt:lpstr>
      <vt:lpstr>2_Suntarbetsliv</vt:lpstr>
      <vt:lpstr>3_Suntarbetsliv</vt:lpstr>
      <vt:lpstr>4_Suntarbetsliv</vt:lpstr>
      <vt:lpstr>Suntarbetsliv 1.2</vt:lpstr>
      <vt:lpstr>PowerPoint-presentation</vt:lpstr>
      <vt:lpstr>PowerPoint-presentation</vt:lpstr>
      <vt:lpstr>PowerPoint-presentation</vt:lpstr>
      <vt:lpstr>PowerPoint-presentation</vt:lpstr>
      <vt:lpstr>Ett mer främjande arbetssätt</vt:lpstr>
      <vt:lpstr>PowerPoint-presentation</vt:lpstr>
      <vt:lpstr>PowerPoint-presentation</vt:lpstr>
      <vt:lpstr>PowerPoint-presentation</vt:lpstr>
      <vt:lpstr>PowerPoint-presentation</vt:lpstr>
      <vt:lpstr>Framgångsfaktorer för ett arbete med friskfaktorer</vt:lpstr>
      <vt:lpstr>PowerPoint-presentation</vt:lpstr>
      <vt:lpstr>Friskfaktorsteget – utbildning för dig som leder förändring</vt:lpstr>
      <vt:lpstr>Att gå från nuläge till önskat läge</vt:lpstr>
      <vt:lpstr>Hitta det som fungerar</vt:lpstr>
      <vt:lpstr>Gör inte mer  – gör annorlunda!</vt:lpstr>
      <vt:lpstr>PowerPoint-presentation</vt:lpstr>
      <vt:lpstr>Titta på Studio Friskfaktor!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Helena Engelke</dc:creator>
  <cp:lastModifiedBy>Charlotte Jonzon</cp:lastModifiedBy>
  <cp:revision>2</cp:revision>
  <cp:lastPrinted>2020-01-30T15:01:59Z</cp:lastPrinted>
  <dcterms:created xsi:type="dcterms:W3CDTF">2023-07-05T08:00:10Z</dcterms:created>
  <dcterms:modified xsi:type="dcterms:W3CDTF">2024-11-07T09:41:00Z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y fmtid="{D5CDD505-2E9C-101B-9397-08002B2CF9AE}" pid="3" name="MediaServiceImageTags">
    <vt:lpwstr/>
  </property>
</Properties>
</file>