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31"/>
  </p:notesMasterIdLst>
  <p:handoutMasterIdLst>
    <p:handoutMasterId r:id="rId32"/>
  </p:handoutMasterIdLst>
  <p:sldIdLst>
    <p:sldId id="272" r:id="rId5"/>
    <p:sldId id="2076138220" r:id="rId6"/>
    <p:sldId id="2076138218" r:id="rId7"/>
    <p:sldId id="269" r:id="rId8"/>
    <p:sldId id="2076138214" r:id="rId9"/>
    <p:sldId id="355" r:id="rId10"/>
    <p:sldId id="2076138137" r:id="rId11"/>
    <p:sldId id="2076138135" r:id="rId12"/>
    <p:sldId id="2076138372" r:id="rId13"/>
    <p:sldId id="2076138382" r:id="rId14"/>
    <p:sldId id="2076138200" r:id="rId15"/>
    <p:sldId id="2076138383" r:id="rId16"/>
    <p:sldId id="2076138387" r:id="rId17"/>
    <p:sldId id="360" r:id="rId18"/>
    <p:sldId id="368" r:id="rId19"/>
    <p:sldId id="2076138216" r:id="rId20"/>
    <p:sldId id="2076138208" r:id="rId21"/>
    <p:sldId id="2076138219" r:id="rId22"/>
    <p:sldId id="2076138111" r:id="rId23"/>
    <p:sldId id="2076138217" r:id="rId24"/>
    <p:sldId id="331" r:id="rId25"/>
    <p:sldId id="367" r:id="rId26"/>
    <p:sldId id="2076138388" r:id="rId27"/>
    <p:sldId id="2076138389" r:id="rId28"/>
    <p:sldId id="364" r:id="rId29"/>
    <p:sldId id="275" r:id="rId3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3" userDrawn="1">
          <p15:clr>
            <a:srgbClr val="A4A3A4"/>
          </p15:clr>
        </p15:guide>
        <p15:guide id="2" orient="horz" pos="594" userDrawn="1">
          <p15:clr>
            <a:srgbClr val="A4A3A4"/>
          </p15:clr>
        </p15:guide>
        <p15:guide id="3" orient="horz" pos="824" userDrawn="1">
          <p15:clr>
            <a:srgbClr val="A4A3A4"/>
          </p15:clr>
        </p15:guide>
        <p15:guide id="4" orient="horz" pos="981" userDrawn="1">
          <p15:clr>
            <a:srgbClr val="A4A3A4"/>
          </p15:clr>
        </p15:guide>
        <p15:guide id="5" pos="6608" userDrawn="1">
          <p15:clr>
            <a:srgbClr val="A4A3A4"/>
          </p15:clr>
        </p15:guide>
        <p15:guide id="6" pos="1072"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03C11E-4D09-BD67-DABB-56583502A015}" name="Helena Engelke" initials="HE" userId="S::helena.engelke@suntarbetsliv.se::86283cb0-2ee5-4096-9c17-abfa18ef4125" providerId="AD"/>
  <p188:author id="{A1323DEA-23F4-0AB4-B75C-A4668990564F}" name="Charlotte Wiberg Wikholm" initials="CWW" userId="S::charlotte.wikholm@suntarbetsliv.se::dad690bd-393e-454f-b6d9-49ce99d971e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CF0"/>
    <a:srgbClr val="FDEDE5"/>
    <a:srgbClr val="FFFFFF"/>
    <a:srgbClr val="F7BA99"/>
    <a:srgbClr val="FEF6F2"/>
    <a:srgbClr val="FCE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B13FF-D5BD-4904-AF03-F78624F87356}" v="3" dt="2023-12-13T11:51:46.98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545" autoAdjust="0"/>
  </p:normalViewPr>
  <p:slideViewPr>
    <p:cSldViewPr>
      <p:cViewPr varScale="1">
        <p:scale>
          <a:sx n="67" d="100"/>
          <a:sy n="67" d="100"/>
        </p:scale>
        <p:origin x="1100" y="40"/>
      </p:cViewPr>
      <p:guideLst>
        <p:guide orient="horz" pos="3203"/>
        <p:guide orient="horz" pos="594"/>
        <p:guide orient="horz" pos="824"/>
        <p:guide orient="horz" pos="981"/>
        <p:guide pos="6608"/>
        <p:guide pos="107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8" d="100"/>
          <a:sy n="58" d="100"/>
        </p:scale>
        <p:origin x="3254" y="53"/>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nea Bjuhr (Suntarbetsliv)" userId="506602db-61dc-4f1e-98c0-ed72b27125b5" providerId="ADAL" clId="{B06B13FF-D5BD-4904-AF03-F78624F87356}"/>
    <pc:docChg chg="custSel delSld modSld">
      <pc:chgData name="Linnea Bjuhr (Suntarbetsliv)" userId="506602db-61dc-4f1e-98c0-ed72b27125b5" providerId="ADAL" clId="{B06B13FF-D5BD-4904-AF03-F78624F87356}" dt="2023-12-13T11:52:06.489" v="19" actId="1035"/>
      <pc:docMkLst>
        <pc:docMk/>
      </pc:docMkLst>
      <pc:sldChg chg="del">
        <pc:chgData name="Linnea Bjuhr (Suntarbetsliv)" userId="506602db-61dc-4f1e-98c0-ed72b27125b5" providerId="ADAL" clId="{B06B13FF-D5BD-4904-AF03-F78624F87356}" dt="2023-12-13T11:47:34.286" v="0" actId="47"/>
        <pc:sldMkLst>
          <pc:docMk/>
          <pc:sldMk cId="3704041064" sldId="284"/>
        </pc:sldMkLst>
      </pc:sldChg>
      <pc:sldChg chg="del">
        <pc:chgData name="Linnea Bjuhr (Suntarbetsliv)" userId="506602db-61dc-4f1e-98c0-ed72b27125b5" providerId="ADAL" clId="{B06B13FF-D5BD-4904-AF03-F78624F87356}" dt="2023-12-13T11:47:40.979" v="1" actId="47"/>
        <pc:sldMkLst>
          <pc:docMk/>
          <pc:sldMk cId="409290896" sldId="285"/>
        </pc:sldMkLst>
      </pc:sldChg>
      <pc:sldChg chg="addSp delSp modSp mod delAnim modAnim">
        <pc:chgData name="Linnea Bjuhr (Suntarbetsliv)" userId="506602db-61dc-4f1e-98c0-ed72b27125b5" providerId="ADAL" clId="{B06B13FF-D5BD-4904-AF03-F78624F87356}" dt="2023-12-13T11:52:06.489" v="19" actId="1035"/>
        <pc:sldMkLst>
          <pc:docMk/>
          <pc:sldMk cId="3321638446" sldId="2076138111"/>
        </pc:sldMkLst>
        <pc:picChg chg="add mod">
          <ac:chgData name="Linnea Bjuhr (Suntarbetsliv)" userId="506602db-61dc-4f1e-98c0-ed72b27125b5" providerId="ADAL" clId="{B06B13FF-D5BD-4904-AF03-F78624F87356}" dt="2023-12-13T11:52:06.489" v="19" actId="1035"/>
          <ac:picMkLst>
            <pc:docMk/>
            <pc:sldMk cId="3321638446" sldId="2076138111"/>
            <ac:picMk id="2" creationId="{B13AEFEB-62D5-AC62-753C-625E64DD8677}"/>
          </ac:picMkLst>
        </pc:picChg>
        <pc:picChg chg="del">
          <ac:chgData name="Linnea Bjuhr (Suntarbetsliv)" userId="506602db-61dc-4f1e-98c0-ed72b27125b5" providerId="ADAL" clId="{B06B13FF-D5BD-4904-AF03-F78624F87356}" dt="2023-12-13T11:51:35.470" v="13" actId="478"/>
          <ac:picMkLst>
            <pc:docMk/>
            <pc:sldMk cId="3321638446" sldId="2076138111"/>
            <ac:picMk id="3" creationId="{3B35DEFC-DE5E-AA2B-5920-718B2156380D}"/>
          </ac:picMkLst>
        </pc:picChg>
      </pc:sldChg>
      <pc:sldChg chg="addSp delSp modSp mod delAnim modAnim">
        <pc:chgData name="Linnea Bjuhr (Suntarbetsliv)" userId="506602db-61dc-4f1e-98c0-ed72b27125b5" providerId="ADAL" clId="{B06B13FF-D5BD-4904-AF03-F78624F87356}" dt="2023-12-13T11:50:10.314" v="6" actId="14100"/>
        <pc:sldMkLst>
          <pc:docMk/>
          <pc:sldMk cId="4197488820" sldId="2076138137"/>
        </pc:sldMkLst>
        <pc:picChg chg="add mod">
          <ac:chgData name="Linnea Bjuhr (Suntarbetsliv)" userId="506602db-61dc-4f1e-98c0-ed72b27125b5" providerId="ADAL" clId="{B06B13FF-D5BD-4904-AF03-F78624F87356}" dt="2023-12-13T11:50:10.314" v="6" actId="14100"/>
          <ac:picMkLst>
            <pc:docMk/>
            <pc:sldMk cId="4197488820" sldId="2076138137"/>
            <ac:picMk id="2" creationId="{2274AF59-8A6C-9C23-D777-28038594C3A4}"/>
          </ac:picMkLst>
        </pc:picChg>
        <pc:picChg chg="del">
          <ac:chgData name="Linnea Bjuhr (Suntarbetsliv)" userId="506602db-61dc-4f1e-98c0-ed72b27125b5" providerId="ADAL" clId="{B06B13FF-D5BD-4904-AF03-F78624F87356}" dt="2023-12-13T11:49:41.117" v="2" actId="478"/>
          <ac:picMkLst>
            <pc:docMk/>
            <pc:sldMk cId="4197488820" sldId="2076138137"/>
            <ac:picMk id="3" creationId="{FA85E383-9C49-0086-5C21-BEF7AD18A8D8}"/>
          </ac:picMkLst>
        </pc:picChg>
      </pc:sldChg>
      <pc:sldChg chg="addSp delSp modSp mod delAnim modAnim">
        <pc:chgData name="Linnea Bjuhr (Suntarbetsliv)" userId="506602db-61dc-4f1e-98c0-ed72b27125b5" providerId="ADAL" clId="{B06B13FF-D5BD-4904-AF03-F78624F87356}" dt="2023-12-13T11:51:08.243" v="12" actId="14100"/>
        <pc:sldMkLst>
          <pc:docMk/>
          <pc:sldMk cId="1084775534" sldId="2076138200"/>
        </pc:sldMkLst>
        <pc:picChg chg="add mod">
          <ac:chgData name="Linnea Bjuhr (Suntarbetsliv)" userId="506602db-61dc-4f1e-98c0-ed72b27125b5" providerId="ADAL" clId="{B06B13FF-D5BD-4904-AF03-F78624F87356}" dt="2023-12-13T11:51:08.243" v="12" actId="14100"/>
          <ac:picMkLst>
            <pc:docMk/>
            <pc:sldMk cId="1084775534" sldId="2076138200"/>
            <ac:picMk id="2" creationId="{0F613261-3AD5-BC0D-A628-8C1177EF9240}"/>
          </ac:picMkLst>
        </pc:picChg>
        <pc:picChg chg="del">
          <ac:chgData name="Linnea Bjuhr (Suntarbetsliv)" userId="506602db-61dc-4f1e-98c0-ed72b27125b5" providerId="ADAL" clId="{B06B13FF-D5BD-4904-AF03-F78624F87356}" dt="2023-12-13T11:50:33.785" v="7" actId="478"/>
          <ac:picMkLst>
            <pc:docMk/>
            <pc:sldMk cId="1084775534" sldId="2076138200"/>
            <ac:picMk id="4" creationId="{C66A3824-9A56-9411-621F-F14B67B93F43}"/>
          </ac:picMkLst>
        </pc:picChg>
      </pc:sldChg>
    </pc:docChg>
  </pc:docChgLst>
  <pc:docChgLst>
    <pc:chgData name="Anna Pramborg" userId="dd92beed-9e9f-43e4-bcba-471162de4225" providerId="ADAL" clId="{4F3BC381-E761-401F-97F4-CD5E22746D52}"/>
    <pc:docChg chg="custSel modSld">
      <pc:chgData name="Anna Pramborg" userId="dd92beed-9e9f-43e4-bcba-471162de4225" providerId="ADAL" clId="{4F3BC381-E761-401F-97F4-CD5E22746D52}" dt="2023-12-13T11:10:41.098" v="46" actId="20577"/>
      <pc:docMkLst>
        <pc:docMk/>
      </pc:docMkLst>
      <pc:sldChg chg="modNotesTx">
        <pc:chgData name="Anna Pramborg" userId="dd92beed-9e9f-43e4-bcba-471162de4225" providerId="ADAL" clId="{4F3BC381-E761-401F-97F4-CD5E22746D52}" dt="2023-12-13T11:10:41.098" v="46" actId="20577"/>
        <pc:sldMkLst>
          <pc:docMk/>
          <pc:sldMk cId="450613028" sldId="27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E13625-3CCE-466B-AA6E-F70D72D2AA11}"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sv-SE"/>
        </a:p>
      </dgm:t>
    </dgm:pt>
    <dgm:pt modelId="{5AFDA1F4-0068-4996-80DF-6C723883431C}">
      <dgm:prSet custT="1">
        <dgm:style>
          <a:lnRef idx="2">
            <a:schemeClr val="accent5"/>
          </a:lnRef>
          <a:fillRef idx="1">
            <a:schemeClr val="lt1"/>
          </a:fillRef>
          <a:effectRef idx="0">
            <a:schemeClr val="accent5"/>
          </a:effectRef>
          <a:fontRef idx="minor">
            <a:schemeClr val="dk1"/>
          </a:fontRef>
        </dgm:style>
      </dgm:prSet>
      <dgm:spPr>
        <a:ln/>
      </dgm:spPr>
      <dgm:t>
        <a:bodyPr/>
        <a:lstStyle/>
        <a:p>
          <a:r>
            <a:rPr lang="sv-SE" sz="2400" b="1"/>
            <a:t>Inventera behov</a:t>
          </a:r>
          <a:endParaRPr lang="sv-SE" sz="2400"/>
        </a:p>
      </dgm:t>
    </dgm:pt>
    <dgm:pt modelId="{484EE793-200A-4780-A5A8-C166BC653E0B}" type="parTrans" cxnId="{8BA614F3-FADD-4A8E-B45E-9CDF2C6E39CB}">
      <dgm:prSet/>
      <dgm:spPr/>
      <dgm:t>
        <a:bodyPr/>
        <a:lstStyle/>
        <a:p>
          <a:endParaRPr lang="sv-SE"/>
        </a:p>
      </dgm:t>
    </dgm:pt>
    <dgm:pt modelId="{8070E30C-D777-41AB-8206-E43B12945C94}" type="sibTrans" cxnId="{8BA614F3-FADD-4A8E-B45E-9CDF2C6E39CB}">
      <dgm:prSet/>
      <dgm:spPr/>
      <dgm:t>
        <a:bodyPr/>
        <a:lstStyle/>
        <a:p>
          <a:endParaRPr lang="sv-SE"/>
        </a:p>
      </dgm:t>
    </dgm:pt>
    <dgm:pt modelId="{5FF58C82-12C7-4B8F-A6D6-66AA194F942B}">
      <dgm:prSet custT="1">
        <dgm:style>
          <a:lnRef idx="2">
            <a:schemeClr val="accent5"/>
          </a:lnRef>
          <a:fillRef idx="1">
            <a:schemeClr val="lt1"/>
          </a:fillRef>
          <a:effectRef idx="0">
            <a:schemeClr val="accent5"/>
          </a:effectRef>
          <a:fontRef idx="minor">
            <a:schemeClr val="dk1"/>
          </a:fontRef>
        </dgm:style>
      </dgm:prSet>
      <dgm:spPr>
        <a:ln/>
      </dgm:spPr>
      <dgm:t>
        <a:bodyPr/>
        <a:lstStyle/>
        <a:p>
          <a:r>
            <a:rPr lang="sv-SE" sz="1900"/>
            <a:t>Formulär + analysstöd</a:t>
          </a:r>
        </a:p>
      </dgm:t>
    </dgm:pt>
    <dgm:pt modelId="{E32AEDD2-E52E-4921-A0B9-058EFFDBB886}" type="parTrans" cxnId="{2A809441-675B-48DB-B75B-0310CDD81AFA}">
      <dgm:prSet/>
      <dgm:spPr/>
      <dgm:t>
        <a:bodyPr/>
        <a:lstStyle/>
        <a:p>
          <a:endParaRPr lang="sv-SE"/>
        </a:p>
      </dgm:t>
    </dgm:pt>
    <dgm:pt modelId="{B9825F57-1C1B-4A8A-B107-7FBF5439C924}" type="sibTrans" cxnId="{2A809441-675B-48DB-B75B-0310CDD81AFA}">
      <dgm:prSet/>
      <dgm:spPr/>
      <dgm:t>
        <a:bodyPr/>
        <a:lstStyle/>
        <a:p>
          <a:endParaRPr lang="sv-SE"/>
        </a:p>
      </dgm:t>
    </dgm:pt>
    <dgm:pt modelId="{2FE752CC-55A1-4FC4-B759-856723E018AC}">
      <dgm:prSet custT="1">
        <dgm:style>
          <a:lnRef idx="2">
            <a:schemeClr val="accent5"/>
          </a:lnRef>
          <a:fillRef idx="1">
            <a:schemeClr val="lt1"/>
          </a:fillRef>
          <a:effectRef idx="0">
            <a:schemeClr val="accent5"/>
          </a:effectRef>
          <a:fontRef idx="minor">
            <a:schemeClr val="dk1"/>
          </a:fontRef>
        </dgm:style>
      </dgm:prSet>
      <dgm:spPr>
        <a:ln/>
      </dgm:spPr>
      <dgm:t>
        <a:bodyPr/>
        <a:lstStyle/>
        <a:p>
          <a:r>
            <a:rPr lang="sv-SE" sz="2400" b="1"/>
            <a:t>Kartlägga</a:t>
          </a:r>
          <a:endParaRPr lang="sv-SE" sz="3600"/>
        </a:p>
      </dgm:t>
    </dgm:pt>
    <dgm:pt modelId="{F4455226-150C-4A00-B57F-F753CFEF1329}" type="parTrans" cxnId="{7D803EA7-6A0B-4EB5-93B0-3BE58BE169F7}">
      <dgm:prSet/>
      <dgm:spPr/>
      <dgm:t>
        <a:bodyPr/>
        <a:lstStyle/>
        <a:p>
          <a:endParaRPr lang="sv-SE"/>
        </a:p>
      </dgm:t>
    </dgm:pt>
    <dgm:pt modelId="{0CFF1759-41CD-4768-B47D-CC39E49F3CA1}" type="sibTrans" cxnId="{7D803EA7-6A0B-4EB5-93B0-3BE58BE169F7}">
      <dgm:prSet/>
      <dgm:spPr/>
      <dgm:t>
        <a:bodyPr/>
        <a:lstStyle/>
        <a:p>
          <a:endParaRPr lang="sv-SE"/>
        </a:p>
      </dgm:t>
    </dgm:pt>
    <dgm:pt modelId="{E816E01A-5408-42E4-8399-3A676B516FC0}">
      <dgm:prSet custT="1">
        <dgm:style>
          <a:lnRef idx="2">
            <a:schemeClr val="accent5"/>
          </a:lnRef>
          <a:fillRef idx="1">
            <a:schemeClr val="lt1"/>
          </a:fillRef>
          <a:effectRef idx="0">
            <a:schemeClr val="accent5"/>
          </a:effectRef>
          <a:fontRef idx="minor">
            <a:schemeClr val="dk1"/>
          </a:fontRef>
        </dgm:style>
      </dgm:prSet>
      <dgm:spPr>
        <a:ln/>
      </dgm:spPr>
      <dgm:t>
        <a:bodyPr/>
        <a:lstStyle/>
        <a:p>
          <a:r>
            <a:rPr lang="sv-SE" sz="1900">
              <a:solidFill>
                <a:schemeClr val="tx1"/>
              </a:solidFill>
            </a:rPr>
            <a:t>Enkät </a:t>
          </a:r>
          <a:r>
            <a:rPr lang="sv-SE" sz="1900" i="1">
              <a:solidFill>
                <a:schemeClr val="tx1"/>
              </a:solidFill>
            </a:rPr>
            <a:t>Hur har cheferna det? </a:t>
          </a:r>
          <a:r>
            <a:rPr lang="sv-SE" sz="1900">
              <a:solidFill>
                <a:schemeClr val="tx1"/>
              </a:solidFill>
            </a:rPr>
            <a:t>+ aktivitet</a:t>
          </a:r>
        </a:p>
      </dgm:t>
    </dgm:pt>
    <dgm:pt modelId="{72BF1B69-3B09-4E1C-9F14-5EA54E91BF67}" type="parTrans" cxnId="{D03B28FF-BB09-4610-A2D1-DFE877B3CFC4}">
      <dgm:prSet/>
      <dgm:spPr/>
      <dgm:t>
        <a:bodyPr/>
        <a:lstStyle/>
        <a:p>
          <a:endParaRPr lang="sv-SE"/>
        </a:p>
      </dgm:t>
    </dgm:pt>
    <dgm:pt modelId="{73FE0428-85C0-4B8A-B02A-CBDAA734CC75}" type="sibTrans" cxnId="{D03B28FF-BB09-4610-A2D1-DFE877B3CFC4}">
      <dgm:prSet/>
      <dgm:spPr/>
      <dgm:t>
        <a:bodyPr/>
        <a:lstStyle/>
        <a:p>
          <a:endParaRPr lang="sv-SE"/>
        </a:p>
      </dgm:t>
    </dgm:pt>
    <dgm:pt modelId="{3AAEC373-FE6D-4327-98A3-4119ADEB76D5}">
      <dgm:prSet custT="1">
        <dgm:style>
          <a:lnRef idx="2">
            <a:schemeClr val="accent5"/>
          </a:lnRef>
          <a:fillRef idx="1">
            <a:schemeClr val="lt1"/>
          </a:fillRef>
          <a:effectRef idx="0">
            <a:schemeClr val="accent5"/>
          </a:effectRef>
          <a:fontRef idx="minor">
            <a:schemeClr val="dk1"/>
          </a:fontRef>
        </dgm:style>
      </dgm:prSet>
      <dgm:spPr>
        <a:ln/>
      </dgm:spPr>
      <dgm:t>
        <a:bodyPr/>
        <a:lstStyle/>
        <a:p>
          <a:r>
            <a:rPr lang="sv-SE" sz="1900">
              <a:solidFill>
                <a:schemeClr val="tx1"/>
              </a:solidFill>
            </a:rPr>
            <a:t>Loggbok </a:t>
          </a:r>
          <a:r>
            <a:rPr lang="sv-SE" sz="1900" i="1">
              <a:solidFill>
                <a:schemeClr val="tx1"/>
              </a:solidFill>
            </a:rPr>
            <a:t>Vad gör cheferna? </a:t>
          </a:r>
          <a:r>
            <a:rPr lang="sv-SE" sz="1900">
              <a:solidFill>
                <a:schemeClr val="tx1"/>
              </a:solidFill>
            </a:rPr>
            <a:t>+ aktivitet</a:t>
          </a:r>
        </a:p>
      </dgm:t>
    </dgm:pt>
    <dgm:pt modelId="{DCA8A965-73D4-4C60-9209-D9F98E554B3A}" type="parTrans" cxnId="{410E23B5-DD21-4048-95D0-2797F161C9B2}">
      <dgm:prSet/>
      <dgm:spPr/>
      <dgm:t>
        <a:bodyPr/>
        <a:lstStyle/>
        <a:p>
          <a:endParaRPr lang="sv-SE"/>
        </a:p>
      </dgm:t>
    </dgm:pt>
    <dgm:pt modelId="{8D9DDBD3-E6B2-4D64-B810-EF89708A37A6}" type="sibTrans" cxnId="{410E23B5-DD21-4048-95D0-2797F161C9B2}">
      <dgm:prSet/>
      <dgm:spPr/>
      <dgm:t>
        <a:bodyPr/>
        <a:lstStyle/>
        <a:p>
          <a:endParaRPr lang="sv-SE"/>
        </a:p>
      </dgm:t>
    </dgm:pt>
    <dgm:pt modelId="{61AE6108-3052-4B34-A4BF-2FD3210091DF}">
      <dgm:prSet custT="1">
        <dgm:style>
          <a:lnRef idx="2">
            <a:schemeClr val="accent5"/>
          </a:lnRef>
          <a:fillRef idx="1">
            <a:schemeClr val="lt1"/>
          </a:fillRef>
          <a:effectRef idx="0">
            <a:schemeClr val="accent5"/>
          </a:effectRef>
          <a:fontRef idx="minor">
            <a:schemeClr val="dk1"/>
          </a:fontRef>
        </dgm:style>
      </dgm:prSet>
      <dgm:spPr>
        <a:ln/>
      </dgm:spPr>
      <dgm:t>
        <a:bodyPr/>
        <a:lstStyle/>
        <a:p>
          <a:r>
            <a:rPr lang="sv-SE" sz="1900">
              <a:solidFill>
                <a:schemeClr val="tx1"/>
              </a:solidFill>
            </a:rPr>
            <a:t>Aktivitet </a:t>
          </a:r>
          <a:r>
            <a:rPr lang="sv-SE" sz="1900" i="1">
              <a:solidFill>
                <a:schemeClr val="tx1"/>
              </a:solidFill>
            </a:rPr>
            <a:t>Kommunikationsvägar och stöd</a:t>
          </a:r>
          <a:endParaRPr lang="sv-SE" sz="1900">
            <a:solidFill>
              <a:schemeClr val="tx1"/>
            </a:solidFill>
          </a:endParaRPr>
        </a:p>
      </dgm:t>
    </dgm:pt>
    <dgm:pt modelId="{BD10400B-DEEA-4471-BFD1-90F6A7956D22}" type="parTrans" cxnId="{343CBCA7-E5A5-42C8-BE98-8C0344DD7125}">
      <dgm:prSet/>
      <dgm:spPr/>
      <dgm:t>
        <a:bodyPr/>
        <a:lstStyle/>
        <a:p>
          <a:endParaRPr lang="sv-SE"/>
        </a:p>
      </dgm:t>
    </dgm:pt>
    <dgm:pt modelId="{864F2588-4D08-4145-AEA3-B41C0EFD8720}" type="sibTrans" cxnId="{343CBCA7-E5A5-42C8-BE98-8C0344DD7125}">
      <dgm:prSet/>
      <dgm:spPr/>
      <dgm:t>
        <a:bodyPr/>
        <a:lstStyle/>
        <a:p>
          <a:endParaRPr lang="sv-SE"/>
        </a:p>
      </dgm:t>
    </dgm:pt>
    <dgm:pt modelId="{32210758-3BC2-495D-A441-A46DCFBDD79A}">
      <dgm:prSet custT="1">
        <dgm:style>
          <a:lnRef idx="2">
            <a:schemeClr val="accent5"/>
          </a:lnRef>
          <a:fillRef idx="1">
            <a:schemeClr val="lt1"/>
          </a:fillRef>
          <a:effectRef idx="0">
            <a:schemeClr val="accent5"/>
          </a:effectRef>
          <a:fontRef idx="minor">
            <a:schemeClr val="dk1"/>
          </a:fontRef>
        </dgm:style>
      </dgm:prSet>
      <dgm:spPr>
        <a:ln/>
      </dgm:spPr>
      <dgm:t>
        <a:bodyPr/>
        <a:lstStyle/>
        <a:p>
          <a:r>
            <a:rPr lang="sv-SE" sz="2400" b="1"/>
            <a:t>Dela värld</a:t>
          </a:r>
          <a:endParaRPr lang="sv-SE" sz="2400"/>
        </a:p>
      </dgm:t>
    </dgm:pt>
    <dgm:pt modelId="{209C3116-4D8B-41DE-B95B-F168A30C15FD}" type="parTrans" cxnId="{30C19B27-B4B7-45D9-AA15-1F43EBE7EE89}">
      <dgm:prSet/>
      <dgm:spPr/>
      <dgm:t>
        <a:bodyPr/>
        <a:lstStyle/>
        <a:p>
          <a:endParaRPr lang="sv-SE"/>
        </a:p>
      </dgm:t>
    </dgm:pt>
    <dgm:pt modelId="{00094143-5426-4134-BA4E-02C62C87AFE5}" type="sibTrans" cxnId="{30C19B27-B4B7-45D9-AA15-1F43EBE7EE89}">
      <dgm:prSet/>
      <dgm:spPr/>
      <dgm:t>
        <a:bodyPr/>
        <a:lstStyle/>
        <a:p>
          <a:endParaRPr lang="sv-SE"/>
        </a:p>
      </dgm:t>
    </dgm:pt>
    <dgm:pt modelId="{7B9D4FA3-CDA0-4113-B2CB-6388E3B04860}">
      <dgm:prSet custT="1">
        <dgm:style>
          <a:lnRef idx="2">
            <a:schemeClr val="accent5"/>
          </a:lnRef>
          <a:fillRef idx="1">
            <a:schemeClr val="lt1"/>
          </a:fillRef>
          <a:effectRef idx="0">
            <a:schemeClr val="accent5"/>
          </a:effectRef>
          <a:fontRef idx="minor">
            <a:schemeClr val="dk1"/>
          </a:fontRef>
        </dgm:style>
      </dgm:prSet>
      <dgm:spPr>
        <a:ln/>
      </dgm:spPr>
      <dgm:t>
        <a:bodyPr/>
        <a:lstStyle/>
        <a:p>
          <a:r>
            <a:rPr lang="sv-SE" sz="1900"/>
            <a:t>Stöd för resultatsammanställning </a:t>
          </a:r>
        </a:p>
      </dgm:t>
    </dgm:pt>
    <dgm:pt modelId="{2AFD47CA-C972-410A-97F8-126D314352D2}" type="parTrans" cxnId="{E5834BEF-D801-4220-96BE-C99F5FFBC9B1}">
      <dgm:prSet/>
      <dgm:spPr/>
      <dgm:t>
        <a:bodyPr/>
        <a:lstStyle/>
        <a:p>
          <a:endParaRPr lang="sv-SE"/>
        </a:p>
      </dgm:t>
    </dgm:pt>
    <dgm:pt modelId="{65A55309-E9E1-4242-8A00-90F402D45E37}" type="sibTrans" cxnId="{E5834BEF-D801-4220-96BE-C99F5FFBC9B1}">
      <dgm:prSet/>
      <dgm:spPr/>
      <dgm:t>
        <a:bodyPr/>
        <a:lstStyle/>
        <a:p>
          <a:endParaRPr lang="sv-SE"/>
        </a:p>
      </dgm:t>
    </dgm:pt>
    <dgm:pt modelId="{1BC13BC7-48BB-4F51-A3DA-F395E06D2F2F}">
      <dgm:prSet custT="1">
        <dgm:style>
          <a:lnRef idx="2">
            <a:schemeClr val="accent5"/>
          </a:lnRef>
          <a:fillRef idx="1">
            <a:schemeClr val="lt1"/>
          </a:fillRef>
          <a:effectRef idx="0">
            <a:schemeClr val="accent5"/>
          </a:effectRef>
          <a:fontRef idx="minor">
            <a:schemeClr val="dk1"/>
          </a:fontRef>
        </dgm:style>
      </dgm:prSet>
      <dgm:spPr>
        <a:ln/>
      </dgm:spPr>
      <dgm:t>
        <a:bodyPr/>
        <a:lstStyle/>
        <a:p>
          <a:r>
            <a:rPr lang="sv-SE" sz="1900" b="0">
              <a:solidFill>
                <a:schemeClr val="tx1"/>
              </a:solidFill>
            </a:rPr>
            <a:t>Aktivitet </a:t>
          </a:r>
          <a:r>
            <a:rPr lang="sv-SE" sz="1900" b="0" i="1">
              <a:solidFill>
                <a:schemeClr val="tx1"/>
              </a:solidFill>
            </a:rPr>
            <a:t>Dela värld</a:t>
          </a:r>
          <a:endParaRPr lang="sv-SE" sz="1900" b="0">
            <a:solidFill>
              <a:schemeClr val="tx1"/>
            </a:solidFill>
          </a:endParaRPr>
        </a:p>
      </dgm:t>
    </dgm:pt>
    <dgm:pt modelId="{6F0E0D35-F965-4BC0-B01C-ECAD28682543}" type="parTrans" cxnId="{05A8AD7F-7BD0-4584-AC66-117C641F6067}">
      <dgm:prSet/>
      <dgm:spPr/>
      <dgm:t>
        <a:bodyPr/>
        <a:lstStyle/>
        <a:p>
          <a:endParaRPr lang="sv-SE"/>
        </a:p>
      </dgm:t>
    </dgm:pt>
    <dgm:pt modelId="{41BE9D9F-3C24-4E33-AA90-D3D615FACC92}" type="sibTrans" cxnId="{05A8AD7F-7BD0-4584-AC66-117C641F6067}">
      <dgm:prSet/>
      <dgm:spPr/>
      <dgm:t>
        <a:bodyPr/>
        <a:lstStyle/>
        <a:p>
          <a:endParaRPr lang="sv-SE"/>
        </a:p>
      </dgm:t>
    </dgm:pt>
    <dgm:pt modelId="{99176F78-8349-49A9-AC28-D7D4F92E4342}">
      <dgm:prSet custT="1">
        <dgm:style>
          <a:lnRef idx="2">
            <a:schemeClr val="accent5"/>
          </a:lnRef>
          <a:fillRef idx="1">
            <a:schemeClr val="lt1"/>
          </a:fillRef>
          <a:effectRef idx="0">
            <a:schemeClr val="accent5"/>
          </a:effectRef>
          <a:fontRef idx="minor">
            <a:schemeClr val="dk1"/>
          </a:fontRef>
        </dgm:style>
      </dgm:prSet>
      <dgm:spPr>
        <a:ln/>
      </dgm:spPr>
      <dgm:t>
        <a:bodyPr/>
        <a:lstStyle/>
        <a:p>
          <a:r>
            <a:rPr lang="sv-SE" sz="2400" b="1"/>
            <a:t>Åtgärda och följ upp</a:t>
          </a:r>
          <a:endParaRPr lang="sv-SE" sz="2400"/>
        </a:p>
      </dgm:t>
    </dgm:pt>
    <dgm:pt modelId="{8BDC6FB8-EA03-4A5C-BEAC-BE4E405F09A0}" type="parTrans" cxnId="{A507CBCF-7D87-416A-A32C-BF387A6CA4AE}">
      <dgm:prSet/>
      <dgm:spPr/>
      <dgm:t>
        <a:bodyPr/>
        <a:lstStyle/>
        <a:p>
          <a:endParaRPr lang="sv-SE"/>
        </a:p>
      </dgm:t>
    </dgm:pt>
    <dgm:pt modelId="{922BF9B4-EDAF-4B01-8A42-7426B8A80E38}" type="sibTrans" cxnId="{A507CBCF-7D87-416A-A32C-BF387A6CA4AE}">
      <dgm:prSet/>
      <dgm:spPr/>
      <dgm:t>
        <a:bodyPr/>
        <a:lstStyle/>
        <a:p>
          <a:endParaRPr lang="sv-SE"/>
        </a:p>
      </dgm:t>
    </dgm:pt>
    <dgm:pt modelId="{B52780A6-9DC8-4132-9458-4768FFBC56E3}">
      <dgm:prSet custT="1">
        <dgm:style>
          <a:lnRef idx="2">
            <a:schemeClr val="accent5"/>
          </a:lnRef>
          <a:fillRef idx="1">
            <a:schemeClr val="lt1"/>
          </a:fillRef>
          <a:effectRef idx="0">
            <a:schemeClr val="accent5"/>
          </a:effectRef>
          <a:fontRef idx="minor">
            <a:schemeClr val="dk1"/>
          </a:fontRef>
        </dgm:style>
      </dgm:prSet>
      <dgm:spPr>
        <a:ln/>
      </dgm:spPr>
      <dgm:t>
        <a:bodyPr/>
        <a:lstStyle/>
        <a:p>
          <a:pPr>
            <a:buFont typeface="Arial" panose="020B0604020202020204" pitchFamily="34" charset="0"/>
            <a:buChar char="•"/>
          </a:pPr>
          <a:r>
            <a:rPr lang="sv-SE" sz="1900">
              <a:solidFill>
                <a:schemeClr val="tx1"/>
              </a:solidFill>
            </a:rPr>
            <a:t>Stöd att ta fram och följa upp handlingsplan med åtgärder</a:t>
          </a:r>
        </a:p>
      </dgm:t>
    </dgm:pt>
    <dgm:pt modelId="{F2B188D8-97B0-46AC-8D17-55F237FE75E2}" type="parTrans" cxnId="{94401B3C-2689-458E-B5AC-6D8EC7063F74}">
      <dgm:prSet/>
      <dgm:spPr/>
      <dgm:t>
        <a:bodyPr/>
        <a:lstStyle/>
        <a:p>
          <a:endParaRPr lang="sv-SE"/>
        </a:p>
      </dgm:t>
    </dgm:pt>
    <dgm:pt modelId="{E1BD8176-694A-4F7C-B560-5E0743520E04}" type="sibTrans" cxnId="{94401B3C-2689-458E-B5AC-6D8EC7063F74}">
      <dgm:prSet/>
      <dgm:spPr/>
      <dgm:t>
        <a:bodyPr/>
        <a:lstStyle/>
        <a:p>
          <a:endParaRPr lang="sv-SE"/>
        </a:p>
      </dgm:t>
    </dgm:pt>
    <dgm:pt modelId="{43C5C9FA-FBE1-4E37-BB36-A2342A371EA9}" type="pres">
      <dgm:prSet presAssocID="{51E13625-3CCE-466B-AA6E-F70D72D2AA11}" presName="Name0" presStyleCnt="0">
        <dgm:presLayoutVars>
          <dgm:dir/>
          <dgm:resizeHandles val="exact"/>
        </dgm:presLayoutVars>
      </dgm:prSet>
      <dgm:spPr/>
    </dgm:pt>
    <dgm:pt modelId="{83508BA7-F304-4342-B9A9-A944FECD10FE}" type="pres">
      <dgm:prSet presAssocID="{5AFDA1F4-0068-4996-80DF-6C723883431C}" presName="composite" presStyleCnt="0"/>
      <dgm:spPr/>
    </dgm:pt>
    <dgm:pt modelId="{738B8A78-18F8-485D-90D9-1D4336F68753}" type="pres">
      <dgm:prSet presAssocID="{5AFDA1F4-0068-4996-80DF-6C723883431C}" presName="rect1" presStyleLbl="trAlignAcc1" presStyleIdx="0" presStyleCnt="4" custScaleY="111935" custLinFactNeighborY="-373">
        <dgm:presLayoutVars>
          <dgm:bulletEnabled val="1"/>
        </dgm:presLayoutVars>
      </dgm:prSet>
      <dgm:spPr/>
    </dgm:pt>
    <dgm:pt modelId="{BF048072-04C4-4604-A08E-EB03BCD46AE5}" type="pres">
      <dgm:prSet presAssocID="{5AFDA1F4-0068-4996-80DF-6C723883431C}" presName="rect2" presStyleLbl="fgImgPlace1" presStyleIdx="0" presStyleCnt="4" custLinFactNeighborX="-4326" custLinFactNeighborY="46"/>
      <dgm:spPr>
        <a:solidFill>
          <a:schemeClr val="bg1"/>
        </a:solidFill>
      </dgm:spPr>
    </dgm:pt>
    <dgm:pt modelId="{4603EA50-FB67-400F-81E5-90FC26388633}" type="pres">
      <dgm:prSet presAssocID="{8070E30C-D777-41AB-8206-E43B12945C94}" presName="sibTrans" presStyleCnt="0"/>
      <dgm:spPr/>
    </dgm:pt>
    <dgm:pt modelId="{5BE9CDEF-7A77-4774-B22F-10A51DA3D11F}" type="pres">
      <dgm:prSet presAssocID="{2FE752CC-55A1-4FC4-B759-856723E018AC}" presName="composite" presStyleCnt="0"/>
      <dgm:spPr/>
    </dgm:pt>
    <dgm:pt modelId="{045D8FA2-B984-4E9D-8336-70346CB26E39}" type="pres">
      <dgm:prSet presAssocID="{2FE752CC-55A1-4FC4-B759-856723E018AC}" presName="rect1" presStyleLbl="trAlignAcc1" presStyleIdx="1" presStyleCnt="4" custScaleY="118174">
        <dgm:presLayoutVars>
          <dgm:bulletEnabled val="1"/>
        </dgm:presLayoutVars>
      </dgm:prSet>
      <dgm:spPr/>
    </dgm:pt>
    <dgm:pt modelId="{13FAA53D-538A-41EE-AD90-3A6DFD8FCEE1}" type="pres">
      <dgm:prSet presAssocID="{2FE752CC-55A1-4FC4-B759-856723E018AC}" presName="rect2" presStyleLbl="fgImgPlace1" presStyleIdx="1" presStyleCnt="4"/>
      <dgm:spPr>
        <a:solidFill>
          <a:schemeClr val="bg1"/>
        </a:solidFill>
      </dgm:spPr>
    </dgm:pt>
    <dgm:pt modelId="{0A742774-DC40-48CE-8F04-D2308E77964F}" type="pres">
      <dgm:prSet presAssocID="{0CFF1759-41CD-4768-B47D-CC39E49F3CA1}" presName="sibTrans" presStyleCnt="0"/>
      <dgm:spPr/>
    </dgm:pt>
    <dgm:pt modelId="{00F2F511-1FE9-4474-95DB-6FA4394A12A1}" type="pres">
      <dgm:prSet presAssocID="{32210758-3BC2-495D-A441-A46DCFBDD79A}" presName="composite" presStyleCnt="0"/>
      <dgm:spPr/>
    </dgm:pt>
    <dgm:pt modelId="{FCF3B510-D3D5-4426-A623-BD20DA13ADCE}" type="pres">
      <dgm:prSet presAssocID="{32210758-3BC2-495D-A441-A46DCFBDD79A}" presName="rect1" presStyleLbl="trAlignAcc1" presStyleIdx="2" presStyleCnt="4">
        <dgm:presLayoutVars>
          <dgm:bulletEnabled val="1"/>
        </dgm:presLayoutVars>
      </dgm:prSet>
      <dgm:spPr/>
    </dgm:pt>
    <dgm:pt modelId="{17DE1DD4-7730-41F5-BBB0-EF9D7C933ED2}" type="pres">
      <dgm:prSet presAssocID="{32210758-3BC2-495D-A441-A46DCFBDD79A}" presName="rect2" presStyleLbl="fgImgPlace1" presStyleIdx="2" presStyleCnt="4"/>
      <dgm:spPr>
        <a:solidFill>
          <a:schemeClr val="bg1"/>
        </a:solidFill>
      </dgm:spPr>
    </dgm:pt>
    <dgm:pt modelId="{035CC972-1782-457C-9A53-CF3AD0503B59}" type="pres">
      <dgm:prSet presAssocID="{00094143-5426-4134-BA4E-02C62C87AFE5}" presName="sibTrans" presStyleCnt="0"/>
      <dgm:spPr/>
    </dgm:pt>
    <dgm:pt modelId="{35EC00E0-9831-406A-884C-093F89FBA4D4}" type="pres">
      <dgm:prSet presAssocID="{99176F78-8349-49A9-AC28-D7D4F92E4342}" presName="composite" presStyleCnt="0"/>
      <dgm:spPr/>
    </dgm:pt>
    <dgm:pt modelId="{13F58FB4-7849-45BC-B5D0-7E2822BCEEE9}" type="pres">
      <dgm:prSet presAssocID="{99176F78-8349-49A9-AC28-D7D4F92E4342}" presName="rect1" presStyleLbl="trAlignAcc1" presStyleIdx="3" presStyleCnt="4">
        <dgm:presLayoutVars>
          <dgm:bulletEnabled val="1"/>
        </dgm:presLayoutVars>
      </dgm:prSet>
      <dgm:spPr/>
    </dgm:pt>
    <dgm:pt modelId="{A2067B2C-58A4-42A0-AA3C-EE654FB84FD0}" type="pres">
      <dgm:prSet presAssocID="{99176F78-8349-49A9-AC28-D7D4F92E4342}" presName="rect2" presStyleLbl="fgImgPlace1" presStyleIdx="3" presStyleCnt="4"/>
      <dgm:spPr>
        <a:solidFill>
          <a:schemeClr val="bg1"/>
        </a:solidFill>
      </dgm:spPr>
    </dgm:pt>
  </dgm:ptLst>
  <dgm:cxnLst>
    <dgm:cxn modelId="{D488CA02-1F08-4DD5-88C4-D5CC0D92B846}" type="presOf" srcId="{51E13625-3CCE-466B-AA6E-F70D72D2AA11}" destId="{43C5C9FA-FBE1-4E37-BB36-A2342A371EA9}" srcOrd="0" destOrd="0" presId="urn:microsoft.com/office/officeart/2008/layout/PictureStrips"/>
    <dgm:cxn modelId="{BF417A08-77BC-467D-A237-E2E39150535A}" type="presOf" srcId="{1BC13BC7-48BB-4F51-A3DA-F395E06D2F2F}" destId="{FCF3B510-D3D5-4426-A623-BD20DA13ADCE}" srcOrd="0" destOrd="2" presId="urn:microsoft.com/office/officeart/2008/layout/PictureStrips"/>
    <dgm:cxn modelId="{74F0001D-D180-4484-AF15-98483504C6FB}" type="presOf" srcId="{5FF58C82-12C7-4B8F-A6D6-66AA194F942B}" destId="{738B8A78-18F8-485D-90D9-1D4336F68753}" srcOrd="0" destOrd="1" presId="urn:microsoft.com/office/officeart/2008/layout/PictureStrips"/>
    <dgm:cxn modelId="{30C19B27-B4B7-45D9-AA15-1F43EBE7EE89}" srcId="{51E13625-3CCE-466B-AA6E-F70D72D2AA11}" destId="{32210758-3BC2-495D-A441-A46DCFBDD79A}" srcOrd="2" destOrd="0" parTransId="{209C3116-4D8B-41DE-B95B-F168A30C15FD}" sibTransId="{00094143-5426-4134-BA4E-02C62C87AFE5}"/>
    <dgm:cxn modelId="{0EBD713A-12CE-4ADB-BA05-E8A0A9E24040}" type="presOf" srcId="{2FE752CC-55A1-4FC4-B759-856723E018AC}" destId="{045D8FA2-B984-4E9D-8336-70346CB26E39}" srcOrd="0" destOrd="0" presId="urn:microsoft.com/office/officeart/2008/layout/PictureStrips"/>
    <dgm:cxn modelId="{94401B3C-2689-458E-B5AC-6D8EC7063F74}" srcId="{99176F78-8349-49A9-AC28-D7D4F92E4342}" destId="{B52780A6-9DC8-4132-9458-4768FFBC56E3}" srcOrd="0" destOrd="0" parTransId="{F2B188D8-97B0-46AC-8D17-55F237FE75E2}" sibTransId="{E1BD8176-694A-4F7C-B560-5E0743520E04}"/>
    <dgm:cxn modelId="{7BA5685D-4F6E-41B1-A008-0370102B656A}" type="presOf" srcId="{3AAEC373-FE6D-4327-98A3-4119ADEB76D5}" destId="{045D8FA2-B984-4E9D-8336-70346CB26E39}" srcOrd="0" destOrd="2" presId="urn:microsoft.com/office/officeart/2008/layout/PictureStrips"/>
    <dgm:cxn modelId="{2A809441-675B-48DB-B75B-0310CDD81AFA}" srcId="{5AFDA1F4-0068-4996-80DF-6C723883431C}" destId="{5FF58C82-12C7-4B8F-A6D6-66AA194F942B}" srcOrd="0" destOrd="0" parTransId="{E32AEDD2-E52E-4921-A0B9-058EFFDBB886}" sibTransId="{B9825F57-1C1B-4A8A-B107-7FBF5439C924}"/>
    <dgm:cxn modelId="{32B15F45-14C2-42A4-B37B-495BFE54A9E0}" type="presOf" srcId="{99176F78-8349-49A9-AC28-D7D4F92E4342}" destId="{13F58FB4-7849-45BC-B5D0-7E2822BCEEE9}" srcOrd="0" destOrd="0" presId="urn:microsoft.com/office/officeart/2008/layout/PictureStrips"/>
    <dgm:cxn modelId="{05A8AD7F-7BD0-4584-AC66-117C641F6067}" srcId="{32210758-3BC2-495D-A441-A46DCFBDD79A}" destId="{1BC13BC7-48BB-4F51-A3DA-F395E06D2F2F}" srcOrd="1" destOrd="0" parTransId="{6F0E0D35-F965-4BC0-B01C-ECAD28682543}" sibTransId="{41BE9D9F-3C24-4E33-AA90-D3D615FACC92}"/>
    <dgm:cxn modelId="{D7146788-1CFC-48B9-846A-EC3C564C1698}" type="presOf" srcId="{32210758-3BC2-495D-A441-A46DCFBDD79A}" destId="{FCF3B510-D3D5-4426-A623-BD20DA13ADCE}" srcOrd="0" destOrd="0" presId="urn:microsoft.com/office/officeart/2008/layout/PictureStrips"/>
    <dgm:cxn modelId="{93015E96-DAD0-4855-9B09-49A4010588D0}" type="presOf" srcId="{5AFDA1F4-0068-4996-80DF-6C723883431C}" destId="{738B8A78-18F8-485D-90D9-1D4336F68753}" srcOrd="0" destOrd="0" presId="urn:microsoft.com/office/officeart/2008/layout/PictureStrips"/>
    <dgm:cxn modelId="{EA95769A-FC82-4AA4-A6C8-9DDAF30CFBCA}" type="presOf" srcId="{B52780A6-9DC8-4132-9458-4768FFBC56E3}" destId="{13F58FB4-7849-45BC-B5D0-7E2822BCEEE9}" srcOrd="0" destOrd="1" presId="urn:microsoft.com/office/officeart/2008/layout/PictureStrips"/>
    <dgm:cxn modelId="{7D803EA7-6A0B-4EB5-93B0-3BE58BE169F7}" srcId="{51E13625-3CCE-466B-AA6E-F70D72D2AA11}" destId="{2FE752CC-55A1-4FC4-B759-856723E018AC}" srcOrd="1" destOrd="0" parTransId="{F4455226-150C-4A00-B57F-F753CFEF1329}" sibTransId="{0CFF1759-41CD-4768-B47D-CC39E49F3CA1}"/>
    <dgm:cxn modelId="{343CBCA7-E5A5-42C8-BE98-8C0344DD7125}" srcId="{2FE752CC-55A1-4FC4-B759-856723E018AC}" destId="{61AE6108-3052-4B34-A4BF-2FD3210091DF}" srcOrd="2" destOrd="0" parTransId="{BD10400B-DEEA-4471-BFD1-90F6A7956D22}" sibTransId="{864F2588-4D08-4145-AEA3-B41C0EFD8720}"/>
    <dgm:cxn modelId="{40C0C5B3-7D06-4141-B8BF-2B417A451D1C}" type="presOf" srcId="{61AE6108-3052-4B34-A4BF-2FD3210091DF}" destId="{045D8FA2-B984-4E9D-8336-70346CB26E39}" srcOrd="0" destOrd="3" presId="urn:microsoft.com/office/officeart/2008/layout/PictureStrips"/>
    <dgm:cxn modelId="{410E23B5-DD21-4048-95D0-2797F161C9B2}" srcId="{2FE752CC-55A1-4FC4-B759-856723E018AC}" destId="{3AAEC373-FE6D-4327-98A3-4119ADEB76D5}" srcOrd="1" destOrd="0" parTransId="{DCA8A965-73D4-4C60-9209-D9F98E554B3A}" sibTransId="{8D9DDBD3-E6B2-4D64-B810-EF89708A37A6}"/>
    <dgm:cxn modelId="{A507CBCF-7D87-416A-A32C-BF387A6CA4AE}" srcId="{51E13625-3CCE-466B-AA6E-F70D72D2AA11}" destId="{99176F78-8349-49A9-AC28-D7D4F92E4342}" srcOrd="3" destOrd="0" parTransId="{8BDC6FB8-EA03-4A5C-BEAC-BE4E405F09A0}" sibTransId="{922BF9B4-EDAF-4B01-8A42-7426B8A80E38}"/>
    <dgm:cxn modelId="{C34AFBD3-9027-4404-940E-EBB7103B0BBA}" type="presOf" srcId="{7B9D4FA3-CDA0-4113-B2CB-6388E3B04860}" destId="{FCF3B510-D3D5-4426-A623-BD20DA13ADCE}" srcOrd="0" destOrd="1" presId="urn:microsoft.com/office/officeart/2008/layout/PictureStrips"/>
    <dgm:cxn modelId="{E5834BEF-D801-4220-96BE-C99F5FFBC9B1}" srcId="{32210758-3BC2-495D-A441-A46DCFBDD79A}" destId="{7B9D4FA3-CDA0-4113-B2CB-6388E3B04860}" srcOrd="0" destOrd="0" parTransId="{2AFD47CA-C972-410A-97F8-126D314352D2}" sibTransId="{65A55309-E9E1-4242-8A00-90F402D45E37}"/>
    <dgm:cxn modelId="{D2EA2BF1-6E93-418C-A540-A49E67572ED3}" type="presOf" srcId="{E816E01A-5408-42E4-8399-3A676B516FC0}" destId="{045D8FA2-B984-4E9D-8336-70346CB26E39}" srcOrd="0" destOrd="1" presId="urn:microsoft.com/office/officeart/2008/layout/PictureStrips"/>
    <dgm:cxn modelId="{8BA614F3-FADD-4A8E-B45E-9CDF2C6E39CB}" srcId="{51E13625-3CCE-466B-AA6E-F70D72D2AA11}" destId="{5AFDA1F4-0068-4996-80DF-6C723883431C}" srcOrd="0" destOrd="0" parTransId="{484EE793-200A-4780-A5A8-C166BC653E0B}" sibTransId="{8070E30C-D777-41AB-8206-E43B12945C94}"/>
    <dgm:cxn modelId="{D03B28FF-BB09-4610-A2D1-DFE877B3CFC4}" srcId="{2FE752CC-55A1-4FC4-B759-856723E018AC}" destId="{E816E01A-5408-42E4-8399-3A676B516FC0}" srcOrd="0" destOrd="0" parTransId="{72BF1B69-3B09-4E1C-9F14-5EA54E91BF67}" sibTransId="{73FE0428-85C0-4B8A-B02A-CBDAA734CC75}"/>
    <dgm:cxn modelId="{7396A5EB-1368-42A1-82BB-55EB5E5A9A06}" type="presParOf" srcId="{43C5C9FA-FBE1-4E37-BB36-A2342A371EA9}" destId="{83508BA7-F304-4342-B9A9-A944FECD10FE}" srcOrd="0" destOrd="0" presId="urn:microsoft.com/office/officeart/2008/layout/PictureStrips"/>
    <dgm:cxn modelId="{48F96D0C-F20E-4F40-8ACC-4B2A832093F5}" type="presParOf" srcId="{83508BA7-F304-4342-B9A9-A944FECD10FE}" destId="{738B8A78-18F8-485D-90D9-1D4336F68753}" srcOrd="0" destOrd="0" presId="urn:microsoft.com/office/officeart/2008/layout/PictureStrips"/>
    <dgm:cxn modelId="{6DA6918E-EC93-4781-AFAB-04975C41B8C5}" type="presParOf" srcId="{83508BA7-F304-4342-B9A9-A944FECD10FE}" destId="{BF048072-04C4-4604-A08E-EB03BCD46AE5}" srcOrd="1" destOrd="0" presId="urn:microsoft.com/office/officeart/2008/layout/PictureStrips"/>
    <dgm:cxn modelId="{78EDB91B-1122-45A0-9860-1E427075A15E}" type="presParOf" srcId="{43C5C9FA-FBE1-4E37-BB36-A2342A371EA9}" destId="{4603EA50-FB67-400F-81E5-90FC26388633}" srcOrd="1" destOrd="0" presId="urn:microsoft.com/office/officeart/2008/layout/PictureStrips"/>
    <dgm:cxn modelId="{70D28534-4242-4E08-AC85-DA3847240EC5}" type="presParOf" srcId="{43C5C9FA-FBE1-4E37-BB36-A2342A371EA9}" destId="{5BE9CDEF-7A77-4774-B22F-10A51DA3D11F}" srcOrd="2" destOrd="0" presId="urn:microsoft.com/office/officeart/2008/layout/PictureStrips"/>
    <dgm:cxn modelId="{A2FD0F0F-0C1E-476B-ACC3-53498C8FA8A1}" type="presParOf" srcId="{5BE9CDEF-7A77-4774-B22F-10A51DA3D11F}" destId="{045D8FA2-B984-4E9D-8336-70346CB26E39}" srcOrd="0" destOrd="0" presId="urn:microsoft.com/office/officeart/2008/layout/PictureStrips"/>
    <dgm:cxn modelId="{BE4D5737-66F5-4FD3-ABF5-23568D9C2227}" type="presParOf" srcId="{5BE9CDEF-7A77-4774-B22F-10A51DA3D11F}" destId="{13FAA53D-538A-41EE-AD90-3A6DFD8FCEE1}" srcOrd="1" destOrd="0" presId="urn:microsoft.com/office/officeart/2008/layout/PictureStrips"/>
    <dgm:cxn modelId="{84219B8C-96ED-43E3-84E9-0750D6F5C9ED}" type="presParOf" srcId="{43C5C9FA-FBE1-4E37-BB36-A2342A371EA9}" destId="{0A742774-DC40-48CE-8F04-D2308E77964F}" srcOrd="3" destOrd="0" presId="urn:microsoft.com/office/officeart/2008/layout/PictureStrips"/>
    <dgm:cxn modelId="{634A2B26-04DE-46DB-80A8-ED84FD8B917E}" type="presParOf" srcId="{43C5C9FA-FBE1-4E37-BB36-A2342A371EA9}" destId="{00F2F511-1FE9-4474-95DB-6FA4394A12A1}" srcOrd="4" destOrd="0" presId="urn:microsoft.com/office/officeart/2008/layout/PictureStrips"/>
    <dgm:cxn modelId="{DEFEF0B5-21F4-43CA-9F9C-8F4635A3BAF7}" type="presParOf" srcId="{00F2F511-1FE9-4474-95DB-6FA4394A12A1}" destId="{FCF3B510-D3D5-4426-A623-BD20DA13ADCE}" srcOrd="0" destOrd="0" presId="urn:microsoft.com/office/officeart/2008/layout/PictureStrips"/>
    <dgm:cxn modelId="{00A57586-7090-4297-A941-E5EC359CF1D6}" type="presParOf" srcId="{00F2F511-1FE9-4474-95DB-6FA4394A12A1}" destId="{17DE1DD4-7730-41F5-BBB0-EF9D7C933ED2}" srcOrd="1" destOrd="0" presId="urn:microsoft.com/office/officeart/2008/layout/PictureStrips"/>
    <dgm:cxn modelId="{3F30D4F2-672E-4A3E-A70F-7D5AB09FDED7}" type="presParOf" srcId="{43C5C9FA-FBE1-4E37-BB36-A2342A371EA9}" destId="{035CC972-1782-457C-9A53-CF3AD0503B59}" srcOrd="5" destOrd="0" presId="urn:microsoft.com/office/officeart/2008/layout/PictureStrips"/>
    <dgm:cxn modelId="{2C056A8F-47DB-4C2A-A64F-0550A1CC1A0D}" type="presParOf" srcId="{43C5C9FA-FBE1-4E37-BB36-A2342A371EA9}" destId="{35EC00E0-9831-406A-884C-093F89FBA4D4}" srcOrd="6" destOrd="0" presId="urn:microsoft.com/office/officeart/2008/layout/PictureStrips"/>
    <dgm:cxn modelId="{82FA7AAD-D74A-4449-8DC3-1EBD5D1E3441}" type="presParOf" srcId="{35EC00E0-9831-406A-884C-093F89FBA4D4}" destId="{13F58FB4-7849-45BC-B5D0-7E2822BCEEE9}" srcOrd="0" destOrd="0" presId="urn:microsoft.com/office/officeart/2008/layout/PictureStrips"/>
    <dgm:cxn modelId="{DC784BC9-A9C9-45E4-8EA5-5C92EC711E23}" type="presParOf" srcId="{35EC00E0-9831-406A-884C-093F89FBA4D4}" destId="{A2067B2C-58A4-42A0-AA3C-EE654FB84FD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B8A78-18F8-485D-90D9-1D4336F68753}">
      <dsp:nvSpPr>
        <dsp:cNvPr id="0" name=""/>
        <dsp:cNvSpPr/>
      </dsp:nvSpPr>
      <dsp:spPr>
        <a:xfrm>
          <a:off x="561159" y="156233"/>
          <a:ext cx="5122910" cy="1791977"/>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84349" tIns="91440" rIns="91440" bIns="91440" numCol="1" spcCol="1270" anchor="t" anchorCtr="0">
          <a:noAutofit/>
        </a:bodyPr>
        <a:lstStyle/>
        <a:p>
          <a:pPr marL="0" lvl="0" indent="0" algn="l" defTabSz="1066800">
            <a:lnSpc>
              <a:spcPct val="90000"/>
            </a:lnSpc>
            <a:spcBef>
              <a:spcPct val="0"/>
            </a:spcBef>
            <a:spcAft>
              <a:spcPct val="35000"/>
            </a:spcAft>
            <a:buNone/>
          </a:pPr>
          <a:r>
            <a:rPr lang="sv-SE" sz="2400" b="1" kern="1200"/>
            <a:t>Inventera behov</a:t>
          </a:r>
          <a:endParaRPr lang="sv-SE" sz="2400" kern="1200"/>
        </a:p>
        <a:p>
          <a:pPr marL="171450" lvl="1" indent="-171450" algn="l" defTabSz="844550">
            <a:lnSpc>
              <a:spcPct val="90000"/>
            </a:lnSpc>
            <a:spcBef>
              <a:spcPct val="0"/>
            </a:spcBef>
            <a:spcAft>
              <a:spcPct val="15000"/>
            </a:spcAft>
            <a:buChar char="•"/>
          </a:pPr>
          <a:r>
            <a:rPr lang="sv-SE" sz="1900" kern="1200"/>
            <a:t>Formulär + analysstöd</a:t>
          </a:r>
        </a:p>
      </dsp:txBody>
      <dsp:txXfrm>
        <a:off x="561159" y="156233"/>
        <a:ext cx="5122910" cy="1791977"/>
      </dsp:txXfrm>
    </dsp:sp>
    <dsp:sp modelId="{BF048072-04C4-4604-A08E-EB03BCD46AE5}">
      <dsp:nvSpPr>
        <dsp:cNvPr id="0" name=""/>
        <dsp:cNvSpPr/>
      </dsp:nvSpPr>
      <dsp:spPr>
        <a:xfrm>
          <a:off x="299226" y="27269"/>
          <a:ext cx="1120636" cy="168095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5D8FA2-B984-4E9D-8336-70346CB26E39}">
      <dsp:nvSpPr>
        <dsp:cNvPr id="0" name=""/>
        <dsp:cNvSpPr/>
      </dsp:nvSpPr>
      <dsp:spPr>
        <a:xfrm>
          <a:off x="6082107" y="87294"/>
          <a:ext cx="5122910" cy="1891858"/>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84349" tIns="91440" rIns="91440" bIns="91440" numCol="1" spcCol="1270" anchor="t" anchorCtr="0">
          <a:noAutofit/>
        </a:bodyPr>
        <a:lstStyle/>
        <a:p>
          <a:pPr marL="0" lvl="0" indent="0" algn="l" defTabSz="1066800">
            <a:lnSpc>
              <a:spcPct val="90000"/>
            </a:lnSpc>
            <a:spcBef>
              <a:spcPct val="0"/>
            </a:spcBef>
            <a:spcAft>
              <a:spcPct val="35000"/>
            </a:spcAft>
            <a:buNone/>
          </a:pPr>
          <a:r>
            <a:rPr lang="sv-SE" sz="2400" b="1" kern="1200"/>
            <a:t>Kartlägga</a:t>
          </a:r>
          <a:endParaRPr lang="sv-SE" sz="3600" kern="1200"/>
        </a:p>
        <a:p>
          <a:pPr marL="171450" lvl="1" indent="-171450" algn="l" defTabSz="844550">
            <a:lnSpc>
              <a:spcPct val="90000"/>
            </a:lnSpc>
            <a:spcBef>
              <a:spcPct val="0"/>
            </a:spcBef>
            <a:spcAft>
              <a:spcPct val="15000"/>
            </a:spcAft>
            <a:buChar char="•"/>
          </a:pPr>
          <a:r>
            <a:rPr lang="sv-SE" sz="1900" kern="1200">
              <a:solidFill>
                <a:schemeClr val="tx1"/>
              </a:solidFill>
            </a:rPr>
            <a:t>Enkät </a:t>
          </a:r>
          <a:r>
            <a:rPr lang="sv-SE" sz="1900" i="1" kern="1200">
              <a:solidFill>
                <a:schemeClr val="tx1"/>
              </a:solidFill>
            </a:rPr>
            <a:t>Hur har cheferna det? </a:t>
          </a:r>
          <a:r>
            <a:rPr lang="sv-SE" sz="1900" kern="1200">
              <a:solidFill>
                <a:schemeClr val="tx1"/>
              </a:solidFill>
            </a:rPr>
            <a:t>+ aktivitet</a:t>
          </a:r>
        </a:p>
        <a:p>
          <a:pPr marL="171450" lvl="1" indent="-171450" algn="l" defTabSz="844550">
            <a:lnSpc>
              <a:spcPct val="90000"/>
            </a:lnSpc>
            <a:spcBef>
              <a:spcPct val="0"/>
            </a:spcBef>
            <a:spcAft>
              <a:spcPct val="15000"/>
            </a:spcAft>
            <a:buChar char="•"/>
          </a:pPr>
          <a:r>
            <a:rPr lang="sv-SE" sz="1900" kern="1200">
              <a:solidFill>
                <a:schemeClr val="tx1"/>
              </a:solidFill>
            </a:rPr>
            <a:t>Loggbok </a:t>
          </a:r>
          <a:r>
            <a:rPr lang="sv-SE" sz="1900" i="1" kern="1200">
              <a:solidFill>
                <a:schemeClr val="tx1"/>
              </a:solidFill>
            </a:rPr>
            <a:t>Vad gör cheferna? </a:t>
          </a:r>
          <a:r>
            <a:rPr lang="sv-SE" sz="1900" kern="1200">
              <a:solidFill>
                <a:schemeClr val="tx1"/>
              </a:solidFill>
            </a:rPr>
            <a:t>+ aktivitet</a:t>
          </a:r>
        </a:p>
        <a:p>
          <a:pPr marL="171450" lvl="1" indent="-171450" algn="l" defTabSz="844550">
            <a:lnSpc>
              <a:spcPct val="90000"/>
            </a:lnSpc>
            <a:spcBef>
              <a:spcPct val="0"/>
            </a:spcBef>
            <a:spcAft>
              <a:spcPct val="15000"/>
            </a:spcAft>
            <a:buChar char="•"/>
          </a:pPr>
          <a:r>
            <a:rPr lang="sv-SE" sz="1900" kern="1200">
              <a:solidFill>
                <a:schemeClr val="tx1"/>
              </a:solidFill>
            </a:rPr>
            <a:t>Aktivitet </a:t>
          </a:r>
          <a:r>
            <a:rPr lang="sv-SE" sz="1900" i="1" kern="1200">
              <a:solidFill>
                <a:schemeClr val="tx1"/>
              </a:solidFill>
            </a:rPr>
            <a:t>Kommunikationsvägar och stöd</a:t>
          </a:r>
          <a:endParaRPr lang="sv-SE" sz="1900" kern="1200">
            <a:solidFill>
              <a:schemeClr val="tx1"/>
            </a:solidFill>
          </a:endParaRPr>
        </a:p>
      </dsp:txBody>
      <dsp:txXfrm>
        <a:off x="6082107" y="87294"/>
        <a:ext cx="5122910" cy="1891858"/>
      </dsp:txXfrm>
    </dsp:sp>
    <dsp:sp modelId="{13FAA53D-538A-41EE-AD90-3A6DFD8FCEE1}">
      <dsp:nvSpPr>
        <dsp:cNvPr id="0" name=""/>
        <dsp:cNvSpPr/>
      </dsp:nvSpPr>
      <dsp:spPr>
        <a:xfrm>
          <a:off x="5868652" y="1526"/>
          <a:ext cx="1120636" cy="168095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F3B510-D3D5-4426-A623-BD20DA13ADCE}">
      <dsp:nvSpPr>
        <dsp:cNvPr id="0" name=""/>
        <dsp:cNvSpPr/>
      </dsp:nvSpPr>
      <dsp:spPr>
        <a:xfrm>
          <a:off x="561159" y="2393610"/>
          <a:ext cx="5122910" cy="1600909"/>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84349" tIns="91440" rIns="91440" bIns="91440" numCol="1" spcCol="1270" anchor="t" anchorCtr="0">
          <a:noAutofit/>
        </a:bodyPr>
        <a:lstStyle/>
        <a:p>
          <a:pPr marL="0" lvl="0" indent="0" algn="l" defTabSz="1066800">
            <a:lnSpc>
              <a:spcPct val="90000"/>
            </a:lnSpc>
            <a:spcBef>
              <a:spcPct val="0"/>
            </a:spcBef>
            <a:spcAft>
              <a:spcPct val="35000"/>
            </a:spcAft>
            <a:buNone/>
          </a:pPr>
          <a:r>
            <a:rPr lang="sv-SE" sz="2400" b="1" kern="1200"/>
            <a:t>Dela värld</a:t>
          </a:r>
          <a:endParaRPr lang="sv-SE" sz="2400" kern="1200"/>
        </a:p>
        <a:p>
          <a:pPr marL="171450" lvl="1" indent="-171450" algn="l" defTabSz="844550">
            <a:lnSpc>
              <a:spcPct val="90000"/>
            </a:lnSpc>
            <a:spcBef>
              <a:spcPct val="0"/>
            </a:spcBef>
            <a:spcAft>
              <a:spcPct val="15000"/>
            </a:spcAft>
            <a:buChar char="•"/>
          </a:pPr>
          <a:r>
            <a:rPr lang="sv-SE" sz="1900" kern="1200"/>
            <a:t>Stöd för resultatsammanställning </a:t>
          </a:r>
        </a:p>
        <a:p>
          <a:pPr marL="171450" lvl="1" indent="-171450" algn="l" defTabSz="844550">
            <a:lnSpc>
              <a:spcPct val="90000"/>
            </a:lnSpc>
            <a:spcBef>
              <a:spcPct val="0"/>
            </a:spcBef>
            <a:spcAft>
              <a:spcPct val="15000"/>
            </a:spcAft>
            <a:buChar char="•"/>
          </a:pPr>
          <a:r>
            <a:rPr lang="sv-SE" sz="1900" b="0" kern="1200">
              <a:solidFill>
                <a:schemeClr val="tx1"/>
              </a:solidFill>
            </a:rPr>
            <a:t>Aktivitet </a:t>
          </a:r>
          <a:r>
            <a:rPr lang="sv-SE" sz="1900" b="0" i="1" kern="1200">
              <a:solidFill>
                <a:schemeClr val="tx1"/>
              </a:solidFill>
            </a:rPr>
            <a:t>Dela värld</a:t>
          </a:r>
          <a:endParaRPr lang="sv-SE" sz="1900" b="0" kern="1200">
            <a:solidFill>
              <a:schemeClr val="tx1"/>
            </a:solidFill>
          </a:endParaRPr>
        </a:p>
      </dsp:txBody>
      <dsp:txXfrm>
        <a:off x="561159" y="2393610"/>
        <a:ext cx="5122910" cy="1600909"/>
      </dsp:txXfrm>
    </dsp:sp>
    <dsp:sp modelId="{17DE1DD4-7730-41F5-BBB0-EF9D7C933ED2}">
      <dsp:nvSpPr>
        <dsp:cNvPr id="0" name=""/>
        <dsp:cNvSpPr/>
      </dsp:nvSpPr>
      <dsp:spPr>
        <a:xfrm>
          <a:off x="347704" y="2162367"/>
          <a:ext cx="1120636" cy="168095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F58FB4-7849-45BC-B5D0-7E2822BCEEE9}">
      <dsp:nvSpPr>
        <dsp:cNvPr id="0" name=""/>
        <dsp:cNvSpPr/>
      </dsp:nvSpPr>
      <dsp:spPr>
        <a:xfrm>
          <a:off x="6082107" y="2393610"/>
          <a:ext cx="5122910" cy="1600909"/>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84349" tIns="91440" rIns="91440" bIns="91440" numCol="1" spcCol="1270" anchor="t" anchorCtr="0">
          <a:noAutofit/>
        </a:bodyPr>
        <a:lstStyle/>
        <a:p>
          <a:pPr marL="0" lvl="0" indent="0" algn="l" defTabSz="1066800">
            <a:lnSpc>
              <a:spcPct val="90000"/>
            </a:lnSpc>
            <a:spcBef>
              <a:spcPct val="0"/>
            </a:spcBef>
            <a:spcAft>
              <a:spcPct val="35000"/>
            </a:spcAft>
            <a:buNone/>
          </a:pPr>
          <a:r>
            <a:rPr lang="sv-SE" sz="2400" b="1" kern="1200"/>
            <a:t>Åtgärda och följ upp</a:t>
          </a:r>
          <a:endParaRPr lang="sv-SE" sz="2400" kern="1200"/>
        </a:p>
        <a:p>
          <a:pPr marL="171450" lvl="1" indent="-171450" algn="l" defTabSz="844550">
            <a:lnSpc>
              <a:spcPct val="90000"/>
            </a:lnSpc>
            <a:spcBef>
              <a:spcPct val="0"/>
            </a:spcBef>
            <a:spcAft>
              <a:spcPct val="15000"/>
            </a:spcAft>
            <a:buFont typeface="Arial" panose="020B0604020202020204" pitchFamily="34" charset="0"/>
            <a:buChar char="•"/>
          </a:pPr>
          <a:r>
            <a:rPr lang="sv-SE" sz="1900" kern="1200">
              <a:solidFill>
                <a:schemeClr val="tx1"/>
              </a:solidFill>
            </a:rPr>
            <a:t>Stöd att ta fram och följa upp handlingsplan med åtgärder</a:t>
          </a:r>
        </a:p>
      </dsp:txBody>
      <dsp:txXfrm>
        <a:off x="6082107" y="2393610"/>
        <a:ext cx="5122910" cy="1600909"/>
      </dsp:txXfrm>
    </dsp:sp>
    <dsp:sp modelId="{A2067B2C-58A4-42A0-AA3C-EE654FB84FD0}">
      <dsp:nvSpPr>
        <dsp:cNvPr id="0" name=""/>
        <dsp:cNvSpPr/>
      </dsp:nvSpPr>
      <dsp:spPr>
        <a:xfrm>
          <a:off x="5868652" y="2162367"/>
          <a:ext cx="1120636" cy="168095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809F1C1-4838-4E5A-A005-ED95E99A1E1B}" type="datetimeFigureOut">
              <a:rPr lang="sv-SE" smtClean="0"/>
              <a:t>2023-12-13</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BE18660-3C12-48A7-8FC9-FE583A2A509A}" type="slidenum">
              <a:rPr lang="sv-SE" smtClean="0"/>
              <a:t>‹#›</a:t>
            </a:fld>
            <a:endParaRPr lang="sv-SE"/>
          </a:p>
        </p:txBody>
      </p:sp>
    </p:spTree>
    <p:extLst>
      <p:ext uri="{BB962C8B-B14F-4D97-AF65-F5344CB8AC3E}">
        <p14:creationId xmlns:p14="http://schemas.microsoft.com/office/powerpoint/2010/main" val="193878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303D6E7-8909-4320-8E3B-6B226CC14C4B}" type="datetimeFigureOut">
              <a:rPr lang="sv-SE" smtClean="0"/>
              <a:t>2023-12-13</a:t>
            </a:fld>
            <a:endParaRPr lang="sv-SE"/>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71B5D58-1387-4385-A7F0-FA6862C94009}" type="slidenum">
              <a:rPr lang="sv-SE" smtClean="0"/>
              <a:t>‹#›</a:t>
            </a:fld>
            <a:endParaRPr lang="sv-SE"/>
          </a:p>
        </p:txBody>
      </p:sp>
      <p:sp>
        <p:nvSpPr>
          <p:cNvPr id="8" name="Platshållare för bildobjekt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9" name="Platshållare för sidhuvud 8"/>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Tree>
    <p:extLst>
      <p:ext uri="{BB962C8B-B14F-4D97-AF65-F5344CB8AC3E}">
        <p14:creationId xmlns:p14="http://schemas.microsoft.com/office/powerpoint/2010/main" val="59569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presentationen syftar till att introducera Chefoskopet för en ledningsgrupp eller en samverkansgrupp. Den kan – men </a:t>
            </a:r>
            <a:r>
              <a:rPr lang="sv-SE"/>
              <a:t>behöver inte - användas </a:t>
            </a:r>
            <a:r>
              <a:rPr lang="sv-SE" dirty="0"/>
              <a:t>med målet är att ta beslut om Chefoskopet är intressant att använda som stöd för att undersöka och utveckla chefernas arbetsmiljö. </a:t>
            </a:r>
          </a:p>
          <a:p>
            <a:endParaRPr lang="sv-SE" dirty="0"/>
          </a:p>
          <a:p>
            <a:r>
              <a:rPr lang="sv-SE" dirty="0"/>
              <a:t>Lycka till! </a:t>
            </a:r>
          </a:p>
          <a:p>
            <a:endParaRPr lang="sv-SE" dirty="0"/>
          </a:p>
          <a:p>
            <a:r>
              <a:rPr lang="sv-SE" dirty="0"/>
              <a:t>Om du har synpunkter, kontakta gärna fraga@suntarbetsliv.se.</a:t>
            </a:r>
          </a:p>
        </p:txBody>
      </p:sp>
      <p:sp>
        <p:nvSpPr>
          <p:cNvPr id="4" name="Platshållare för bildnummer 3"/>
          <p:cNvSpPr>
            <a:spLocks noGrp="1"/>
          </p:cNvSpPr>
          <p:nvPr>
            <p:ph type="sldNum" sz="quarter" idx="5"/>
          </p:nvPr>
        </p:nvSpPr>
        <p:spPr/>
        <p:txBody>
          <a:bodyPr/>
          <a:lstStyle/>
          <a:p>
            <a:fld id="{E71B5D58-1387-4385-A7F0-FA6862C94009}" type="slidenum">
              <a:rPr lang="sv-SE" smtClean="0"/>
              <a:t>1</a:t>
            </a:fld>
            <a:endParaRPr lang="sv-SE"/>
          </a:p>
        </p:txBody>
      </p:sp>
    </p:spTree>
    <p:extLst>
      <p:ext uri="{BB962C8B-B14F-4D97-AF65-F5344CB8AC3E}">
        <p14:creationId xmlns:p14="http://schemas.microsoft.com/office/powerpoint/2010/main" val="1787275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Filmen </a:t>
            </a:r>
            <a:r>
              <a:rPr lang="sv-SE" dirty="0"/>
              <a:t>Chefens nyckelposition </a:t>
            </a:r>
            <a:r>
              <a:rPr lang="sv-SE"/>
              <a:t>tar 1,5 min</a:t>
            </a:r>
            <a:r>
              <a:rPr lang="sv-SE" dirty="0"/>
              <a:t> </a:t>
            </a:r>
            <a:r>
              <a:rPr lang="sv-SE" i="1" dirty="0"/>
              <a:t>(klicka på play-knappen). </a:t>
            </a:r>
          </a:p>
          <a:p>
            <a:endParaRPr lang="sv-SE" dirty="0"/>
          </a:p>
          <a:p>
            <a:r>
              <a:rPr lang="sv-SE" dirty="0"/>
              <a:t>Filmen finns också i </a:t>
            </a:r>
            <a:r>
              <a:rPr lang="sv-SE" dirty="0" err="1"/>
              <a:t>Chefoskopets</a:t>
            </a:r>
            <a:r>
              <a:rPr lang="sv-SE" dirty="0"/>
              <a:t> del Kunskaper/Förstå</a:t>
            </a:r>
            <a:r>
              <a:rPr lang="sv-SE"/>
              <a:t>.</a:t>
            </a:r>
          </a:p>
          <a:p>
            <a:endParaRPr lang="sv-SE"/>
          </a:p>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11</a:t>
            </a:fld>
            <a:endParaRPr lang="sv-SE"/>
          </a:p>
        </p:txBody>
      </p:sp>
    </p:spTree>
    <p:extLst>
      <p:ext uri="{BB962C8B-B14F-4D97-AF65-F5344CB8AC3E}">
        <p14:creationId xmlns:p14="http://schemas.microsoft.com/office/powerpoint/2010/main" val="413950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Och det är det här Chefoskopet handlar om (</a:t>
            </a:r>
            <a:r>
              <a:rPr lang="sv-SE" b="1" dirty="0"/>
              <a:t>sammanfatta huvudbudskapen från filmen)... </a:t>
            </a:r>
            <a:r>
              <a:rPr lang="sv-SE" dirty="0"/>
              <a:t>Hur jobbar man med Chefoskopet då?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viktiga är att börja med att jobba med förankring i högsta ledning innan man kartlägger chefernas förutsättningar. Verktyget innehåller allt en organisation behöver i en systematisk utvecklingsprocess </a:t>
            </a:r>
            <a:r>
              <a:rPr lang="sv-SE" b="0" dirty="0"/>
              <a:t>för att </a:t>
            </a:r>
            <a:r>
              <a:rPr lang="sv-SE" b="1" dirty="0"/>
              <a:t>förstå och utveckla sina chefers förutsättningar</a:t>
            </a:r>
            <a:r>
              <a:rPr lang="sv-SE" dirty="0"/>
              <a:t>. Verktyget består av två huvuddelar: </a:t>
            </a:r>
            <a:r>
              <a:rPr lang="sv-SE" b="1" dirty="0"/>
              <a:t>Kunskaper </a:t>
            </a:r>
            <a:r>
              <a:rPr lang="sv-SE" i="1" dirty="0"/>
              <a:t>(klicka fram ringen) </a:t>
            </a:r>
            <a:r>
              <a:rPr lang="sv-SE" b="1" dirty="0"/>
              <a:t>och Metoder </a:t>
            </a:r>
            <a:r>
              <a:rPr lang="sv-SE" i="1" dirty="0"/>
              <a:t>(klicka fram ringen) </a:t>
            </a:r>
            <a:r>
              <a:rPr lang="sv-SE" dirty="0"/>
              <a:t>. Om man vill läsa mer om </a:t>
            </a:r>
            <a:r>
              <a:rPr lang="sv-SE" b="1" dirty="0"/>
              <a:t>forskningen</a:t>
            </a:r>
            <a:r>
              <a:rPr lang="sv-SE" dirty="0"/>
              <a:t>, så finns det en sida uppe till höger i verktyget </a:t>
            </a:r>
            <a:r>
              <a:rPr lang="sv-SE" i="1" dirty="0"/>
              <a:t>(klicka fram pilen)</a:t>
            </a:r>
            <a:r>
              <a:rPr lang="sv-SE" dirty="0"/>
              <a:t>. </a:t>
            </a:r>
          </a:p>
          <a:p>
            <a:endParaRPr lang="sv-SE" dirty="0"/>
          </a:p>
          <a:p>
            <a:endParaRPr lang="sv-SE" dirty="0"/>
          </a:p>
          <a:p>
            <a:endParaRPr lang="sv-SE" i="1" dirty="0"/>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12</a:t>
            </a:fld>
            <a:endParaRPr lang="sv-SE"/>
          </a:p>
        </p:txBody>
      </p:sp>
    </p:spTree>
    <p:extLst>
      <p:ext uri="{BB962C8B-B14F-4D97-AF65-F5344CB8AC3E}">
        <p14:creationId xmlns:p14="http://schemas.microsoft.com/office/powerpoint/2010/main" val="2691254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övergripande pedagogiska processen som Chefoskopet bygger på handlar om att ett lärande behöver ske utifrån </a:t>
            </a:r>
            <a:r>
              <a:rPr lang="sv-SE" b="1" dirty="0"/>
              <a:t>kunskaper (vad är organisatoriska förutsättningar)</a:t>
            </a:r>
            <a:r>
              <a:rPr lang="sv-SE" b="1" i="1" dirty="0"/>
              <a:t> </a:t>
            </a:r>
            <a:r>
              <a:rPr lang="sv-SE" b="0" i="1" dirty="0"/>
              <a:t>(klicka fram)</a:t>
            </a:r>
            <a:r>
              <a:rPr lang="sv-SE" b="0" dirty="0"/>
              <a:t> </a:t>
            </a:r>
            <a:r>
              <a:rPr lang="sv-SE" dirty="0"/>
              <a:t>i forskningen tillsammans med </a:t>
            </a:r>
            <a:r>
              <a:rPr lang="sv-SE" b="1" dirty="0"/>
              <a:t>reflektion och dialog i grupp </a:t>
            </a:r>
            <a:r>
              <a:rPr lang="sv-SE" dirty="0"/>
              <a:t>(som bidrar till ett gemensamt språk och samsyn), vilket leder till vissa </a:t>
            </a:r>
            <a:r>
              <a:rPr lang="sv-SE" b="1" dirty="0"/>
              <a:t>insikter </a:t>
            </a:r>
            <a:r>
              <a:rPr lang="sv-SE" b="0" i="1" dirty="0"/>
              <a:t>(klicka fram)</a:t>
            </a:r>
            <a:r>
              <a:rPr lang="sv-SE" b="0" dirty="0"/>
              <a:t> </a:t>
            </a:r>
            <a:r>
              <a:rPr lang="sv-SE" dirty="0"/>
              <a:t>. Dessa insikter är en viktig grund för att sedan </a:t>
            </a:r>
            <a:r>
              <a:rPr lang="sv-SE" b="1" dirty="0"/>
              <a:t>kartläggningens resultat </a:t>
            </a:r>
            <a:r>
              <a:rPr lang="sv-SE" b="0" i="1" dirty="0"/>
              <a:t>(klicka fram)</a:t>
            </a:r>
            <a:r>
              <a:rPr lang="sv-SE" b="0" dirty="0"/>
              <a:t> </a:t>
            </a:r>
            <a:r>
              <a:rPr lang="sv-SE" dirty="0"/>
              <a:t>ska kunna landa i relevanta </a:t>
            </a:r>
            <a:r>
              <a:rPr lang="sv-SE" b="1" dirty="0"/>
              <a:t>åtgärder (handlingsplaner) </a:t>
            </a:r>
            <a:r>
              <a:rPr lang="sv-SE" b="0" i="1" dirty="0"/>
              <a:t>(klicka fram)</a:t>
            </a:r>
            <a:r>
              <a:rPr lang="sv-SE" b="0" dirty="0"/>
              <a:t> </a:t>
            </a:r>
            <a:r>
              <a:rPr lang="sv-SE" dirty="0"/>
              <a:t>, så att cheferna får </a:t>
            </a:r>
            <a:r>
              <a:rPr lang="sv-SE" b="1" dirty="0"/>
              <a:t>goda förutsättningar för sitt jobb.</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här bilden med pilen sammanfattar processen på en övergripande nivå och vad varje steg ska leda till.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övergripande processen som Chefoskopet bygger på handlar om att ett lärande behöver ske - utifrån kunskaper i forskningen - tillsammans med reflektion i grupp som leder till vissa insikter. Dessa insikter är en viktig grund för att kartläggningens nulägesbild ska kunna landa i relevanta åtgärder, så att cheferna får goda förutsättningar för sitt uppdrag.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Chefoskopet finns stöd för varje steg i processen. Allt material finns i verktyget.</a:t>
            </a:r>
          </a:p>
        </p:txBody>
      </p:sp>
      <p:sp>
        <p:nvSpPr>
          <p:cNvPr id="4" name="Platshållare för bildnummer 3"/>
          <p:cNvSpPr>
            <a:spLocks noGrp="1"/>
          </p:cNvSpPr>
          <p:nvPr>
            <p:ph type="sldNum" sz="quarter" idx="5"/>
          </p:nvPr>
        </p:nvSpPr>
        <p:spPr/>
        <p:txBody>
          <a:bodyPr/>
          <a:lstStyle/>
          <a:p>
            <a:fld id="{E71B5D58-1387-4385-A7F0-FA6862C94009}" type="slidenum">
              <a:rPr lang="sv-SE" smtClean="0"/>
              <a:t>13</a:t>
            </a:fld>
            <a:endParaRPr lang="sv-SE"/>
          </a:p>
        </p:txBody>
      </p:sp>
    </p:spTree>
    <p:extLst>
      <p:ext uri="{BB962C8B-B14F-4D97-AF65-F5344CB8AC3E}">
        <p14:creationId xmlns:p14="http://schemas.microsoft.com/office/powerpoint/2010/main" val="1296341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exempel på en aktivitet ur Chefoskopet där ledningsgruppen på övergripande nivå för en dialog om hur de ser på chefskap i den egna organisationen. Syftet är att för att få igång reflektion och dialog och ord och begrepp som gör det enklare att prata om perspektivet organisatoriska förutsättningar.</a:t>
            </a:r>
          </a:p>
          <a:p>
            <a:endParaRPr lang="sv-SE" dirty="0"/>
          </a:p>
          <a:p>
            <a:r>
              <a:rPr lang="sv-SE" dirty="0"/>
              <a:t>Exemplet är taget från </a:t>
            </a:r>
            <a:r>
              <a:rPr lang="sv-SE" dirty="0" err="1"/>
              <a:t>Chefoskopets</a:t>
            </a:r>
            <a:r>
              <a:rPr lang="sv-SE" dirty="0"/>
              <a:t> Kunskaper/Förstå.</a:t>
            </a:r>
          </a:p>
        </p:txBody>
      </p:sp>
      <p:sp>
        <p:nvSpPr>
          <p:cNvPr id="4" name="Platshållare för bildnummer 3"/>
          <p:cNvSpPr>
            <a:spLocks noGrp="1"/>
          </p:cNvSpPr>
          <p:nvPr>
            <p:ph type="sldNum" sz="quarter" idx="5"/>
          </p:nvPr>
        </p:nvSpPr>
        <p:spPr/>
        <p:txBody>
          <a:bodyPr/>
          <a:lstStyle/>
          <a:p>
            <a:fld id="{E71B5D58-1387-4385-A7F0-FA6862C94009}" type="slidenum">
              <a:rPr lang="sv-SE" smtClean="0"/>
              <a:t>14</a:t>
            </a:fld>
            <a:endParaRPr lang="sv-SE"/>
          </a:p>
        </p:txBody>
      </p:sp>
    </p:spTree>
    <p:extLst>
      <p:ext uri="{BB962C8B-B14F-4D97-AF65-F5344CB8AC3E}">
        <p14:creationId xmlns:p14="http://schemas.microsoft.com/office/powerpoint/2010/main" val="1169272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ledningen har arbetat med Kunskapsdelen är det dags att ta redan på fakta om hur våra chefer har det, vad de gör och hur kommunikationsvägarna mellan strategisk och operativ nivå ser ut och fungerar. Chefoskopet ger stöd för det i delen Metoder.</a:t>
            </a:r>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15</a:t>
            </a:fld>
            <a:endParaRPr lang="sv-SE"/>
          </a:p>
        </p:txBody>
      </p:sp>
    </p:spTree>
    <p:extLst>
      <p:ext uri="{BB962C8B-B14F-4D97-AF65-F5344CB8AC3E}">
        <p14:creationId xmlns:p14="http://schemas.microsoft.com/office/powerpoint/2010/main" val="1033192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Det faktabaserade nuläget tas fram i fyra steg. I Inventeringen samlar vi ihop de fakta som finns och gör en analys. Det kan ge vägledning om var vi ska börja, t ex om vi ska börja kartlägga i en förvaltning eller om vi ska kartlägga i flera/alla förvaltningar. Kartläggningen genomförs bland de verksamhetsnära cheferna. Därefter tittar ledningsgruppen och chefsgruppen tillsammans på resultatet av kartläggningen. Nästa steg blir åtgärder, handlingsplan och uppföljning.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Inventera behov</a:t>
            </a:r>
          </a:p>
          <a:p>
            <a:pPr lvl="1"/>
            <a:r>
              <a:rPr lang="sv-SE" dirty="0"/>
              <a:t>Formulär: samla in fakta + analysstöd (antal anställda, chefskvot, antal chefsnivåer, arbetstidens förläggning, verksamhetens lokalisering mm)</a:t>
            </a:r>
          </a:p>
          <a:p>
            <a:pPr marL="0" indent="0">
              <a:buNone/>
            </a:pPr>
            <a:r>
              <a:rPr lang="sv-SE" b="1" dirty="0"/>
              <a:t>Tre kartläggningsmetoder</a:t>
            </a:r>
          </a:p>
          <a:p>
            <a:pPr lvl="1"/>
            <a:r>
              <a:rPr lang="sv-SE" dirty="0"/>
              <a:t>Enkät: Hur har cheferna det? + Gruppaktivitet: Krav och resurser</a:t>
            </a:r>
          </a:p>
          <a:p>
            <a:pPr lvl="1"/>
            <a:r>
              <a:rPr lang="sv-SE" dirty="0"/>
              <a:t>Enkät: Vad gör cheferna? + Gruppaktivitet: Arbetstidens fördelning</a:t>
            </a:r>
          </a:p>
          <a:p>
            <a:pPr lvl="1"/>
            <a:r>
              <a:rPr lang="sv-SE" dirty="0"/>
              <a:t>Gruppaktivitet: Kommunikationsvägar och stöd</a:t>
            </a:r>
          </a:p>
          <a:p>
            <a:pPr marL="0" indent="0">
              <a:buNone/>
            </a:pPr>
            <a:r>
              <a:rPr lang="sv-SE" b="1" dirty="0"/>
              <a:t>Dela värld</a:t>
            </a:r>
          </a:p>
          <a:p>
            <a:pPr lvl="1"/>
            <a:r>
              <a:rPr lang="sv-SE" dirty="0"/>
              <a:t>Stöd för resultatsammanställning</a:t>
            </a:r>
          </a:p>
          <a:p>
            <a:pPr lvl="1"/>
            <a:r>
              <a:rPr lang="sv-SE" dirty="0"/>
              <a:t>Gruppaktivitet: Dela värld </a:t>
            </a:r>
            <a:r>
              <a:rPr lang="sv-SE" b="0" dirty="0"/>
              <a:t>OBS!</a:t>
            </a:r>
            <a:r>
              <a:rPr lang="sv-SE" b="1" dirty="0"/>
              <a:t> </a:t>
            </a:r>
            <a:r>
              <a:rPr lang="sv-SE" b="0" dirty="0"/>
              <a:t>Här tar vi med </a:t>
            </a:r>
            <a:r>
              <a:rPr lang="sv-SE" dirty="0"/>
              <a:t>övergripande ledning och politiker igen, tillsammans med cheferna!</a:t>
            </a:r>
          </a:p>
          <a:p>
            <a:pPr marL="0" indent="0">
              <a:buNone/>
            </a:pPr>
            <a:r>
              <a:rPr lang="sv-SE" b="1" dirty="0"/>
              <a:t>Åtgärda och följa upp</a:t>
            </a:r>
          </a:p>
          <a:p>
            <a:pPr lvl="1"/>
            <a:r>
              <a:rPr lang="sv-SE" dirty="0"/>
              <a:t>Gruppaktiviteter: Ta fram en handlingsplan + Följ upp handlingsplanen </a:t>
            </a:r>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16</a:t>
            </a:fld>
            <a:endParaRPr lang="sv-SE"/>
          </a:p>
        </p:txBody>
      </p:sp>
    </p:spTree>
    <p:extLst>
      <p:ext uri="{BB962C8B-B14F-4D97-AF65-F5344CB8AC3E}">
        <p14:creationId xmlns:p14="http://schemas.microsoft.com/office/powerpoint/2010/main" val="2379870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Med Chefoskopet som stöd får vi ett systematiskt och forskningsbaserat stöd för att utveckla våra chefers organisatoriska förutsättningar. Det är kostnadsfritt och är väl beprövat. </a:t>
            </a:r>
            <a:r>
              <a:rPr lang="sv-SE" dirty="0"/>
              <a:t>Chefoskopet stöttar steg för steg i en arbetsprocess, som påminner om systematiskt arbetsmiljöarbete (SAM).</a:t>
            </a:r>
          </a:p>
        </p:txBody>
      </p:sp>
      <p:sp>
        <p:nvSpPr>
          <p:cNvPr id="4" name="Platshållare för bildnummer 3"/>
          <p:cNvSpPr>
            <a:spLocks noGrp="1"/>
          </p:cNvSpPr>
          <p:nvPr>
            <p:ph type="sldNum" sz="quarter" idx="5"/>
          </p:nvPr>
        </p:nvSpPr>
        <p:spPr/>
        <p:txBody>
          <a:bodyPr/>
          <a:lstStyle/>
          <a:p>
            <a:fld id="{E71B5D58-1387-4385-A7F0-FA6862C94009}" type="slidenum">
              <a:rPr lang="sv-SE" smtClean="0"/>
              <a:t>17</a:t>
            </a:fld>
            <a:endParaRPr lang="sv-SE"/>
          </a:p>
        </p:txBody>
      </p:sp>
    </p:spTree>
    <p:extLst>
      <p:ext uri="{BB962C8B-B14F-4D97-AF65-F5344CB8AC3E}">
        <p14:creationId xmlns:p14="http://schemas.microsoft.com/office/powerpoint/2010/main" val="325424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säger de som har använt Chefoskopet?</a:t>
            </a:r>
            <a:br>
              <a:rPr lang="sv-SE" dirty="0"/>
            </a:br>
            <a:br>
              <a:rPr lang="sv-SE" dirty="0"/>
            </a:br>
            <a:r>
              <a:rPr lang="sv-SE" dirty="0"/>
              <a:t>Ledningsgrupperna i Kävlinge, Burlöv och Lomma använde sig av Chefoskopet och fick igång dialogen om chefers organisatoriska förutsättningar och om synen på chefskap. De upplevde att Chefoskopet gav dem bättre struktur i arbetet, vilket gjorde att arbetet tog dem framåt och jobbet blev gjort. Det stannade inte vid att enbart prata om det, utan också komma fram till hur det ser ut hos dem och vilka förändringar som behövdes göras.</a:t>
            </a:r>
          </a:p>
          <a:p>
            <a:endParaRPr lang="sv-SE" dirty="0"/>
          </a:p>
          <a:p>
            <a:r>
              <a:rPr lang="sv-SE" i="1" dirty="0"/>
              <a:t>I citatet ovan finns en länk till en artikel om kommunernas erfarenheter.</a:t>
            </a:r>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18</a:t>
            </a:fld>
            <a:endParaRPr lang="sv-SE"/>
          </a:p>
        </p:txBody>
      </p:sp>
    </p:spTree>
    <p:extLst>
      <p:ext uri="{BB962C8B-B14F-4D97-AF65-F5344CB8AC3E}">
        <p14:creationId xmlns:p14="http://schemas.microsoft.com/office/powerpoint/2010/main" val="1344906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av de organisationer som har använt Chefoskopet är Bollebygds kommun. Här berättar både Kommunchef, HR-chef samt enhetschefer och medarbetare om deras erfarenheter av att arbeta med Chefoskopet.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Filmen är ca 5 min </a:t>
            </a:r>
            <a:r>
              <a:rPr lang="sv-SE" i="1" dirty="0"/>
              <a:t>(klicka på play-knappen). </a:t>
            </a:r>
          </a:p>
          <a:p>
            <a:endParaRPr lang="sv-SE" dirty="0"/>
          </a:p>
          <a:p>
            <a:r>
              <a:rPr lang="sv-SE" dirty="0"/>
              <a:t>Filmen finns också på </a:t>
            </a:r>
            <a:r>
              <a:rPr lang="sv-SE" dirty="0" err="1"/>
              <a:t>Chefoskopets</a:t>
            </a:r>
            <a:r>
              <a:rPr lang="sv-SE" dirty="0"/>
              <a:t> första sida.</a:t>
            </a:r>
          </a:p>
        </p:txBody>
      </p:sp>
      <p:sp>
        <p:nvSpPr>
          <p:cNvPr id="4" name="Platshållare för bildnummer 3"/>
          <p:cNvSpPr>
            <a:spLocks noGrp="1"/>
          </p:cNvSpPr>
          <p:nvPr>
            <p:ph type="sldNum" sz="quarter" idx="5"/>
          </p:nvPr>
        </p:nvSpPr>
        <p:spPr/>
        <p:txBody>
          <a:bodyPr/>
          <a:lstStyle/>
          <a:p>
            <a:fld id="{E71B5D58-1387-4385-A7F0-FA6862C94009}" type="slidenum">
              <a:rPr lang="sv-SE" smtClean="0"/>
              <a:t>19</a:t>
            </a:fld>
            <a:endParaRPr lang="sv-SE"/>
          </a:p>
        </p:txBody>
      </p:sp>
    </p:spTree>
    <p:extLst>
      <p:ext uri="{BB962C8B-B14F-4D97-AF65-F5344CB8AC3E}">
        <p14:creationId xmlns:p14="http://schemas.microsoft.com/office/powerpoint/2010/main" val="91706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vanlig fråga är </a:t>
            </a:r>
            <a:r>
              <a:rPr lang="sv-SE" b="1" dirty="0"/>
              <a:t>Hur lång tid tar det? </a:t>
            </a:r>
            <a:r>
              <a:rPr lang="sv-SE" dirty="0"/>
              <a:t>Att genomföra Chefoskopet brukar ta 6-12 månader i kalendertid. Från förankring till att ta fram åtgärder. De som har använt Chefoskopet vittnar om att det är meningsfull och väl investerad tid.</a:t>
            </a:r>
          </a:p>
          <a:p>
            <a:br>
              <a:rPr lang="sv-SE" dirty="0"/>
            </a:br>
            <a:r>
              <a:rPr lang="sv-SE" b="1" dirty="0"/>
              <a:t>Vilka personer deltar och hur mycket tid behöver de lägga?</a:t>
            </a:r>
            <a:br>
              <a:rPr lang="sv-SE" dirty="0"/>
            </a:br>
            <a:r>
              <a:rPr lang="sv-SE" dirty="0"/>
              <a:t>- Den övergripande ledningen har 3–5 gruppaktiviteter à cirka 2 timmar. </a:t>
            </a:r>
          </a:p>
          <a:p>
            <a:pPr marL="0" indent="0">
              <a:buFont typeface="Arial" panose="020B0604020202020204" pitchFamily="34" charset="0"/>
              <a:buNone/>
            </a:pPr>
            <a:r>
              <a:rPr lang="sv-SE" dirty="0"/>
              <a:t>- Verksamhetsnära chefer besvarar 2 enkäter och deltar i 4 gruppaktiviteter à cirka 2 timmar, tillsammans med sin närmaste chef. </a:t>
            </a:r>
          </a:p>
          <a:p>
            <a:pPr marL="0" indent="0">
              <a:buFont typeface="Arial" panose="020B0604020202020204" pitchFamily="34" charset="0"/>
              <a:buNone/>
            </a:pPr>
            <a:r>
              <a:rPr lang="sv-SE" dirty="0"/>
              <a:t>- Processägare och processledare lägger tid mellan aktiviteterna, både före och efter varje aktivitet. </a:t>
            </a:r>
            <a:r>
              <a:rPr lang="sv-SE" dirty="0" err="1"/>
              <a:t>Processledaren</a:t>
            </a:r>
            <a:r>
              <a:rPr lang="sv-SE" dirty="0"/>
              <a:t> stämmer av löpande med processägaren.</a:t>
            </a:r>
          </a:p>
          <a:p>
            <a:br>
              <a:rPr lang="sv-SE" dirty="0"/>
            </a:br>
            <a:r>
              <a:rPr lang="sv-SE" b="1" dirty="0"/>
              <a:t>Hur ska man hitta tiden?</a:t>
            </a:r>
            <a:br>
              <a:rPr lang="sv-SE" dirty="0"/>
            </a:br>
            <a:r>
              <a:rPr lang="sv-SE" dirty="0"/>
              <a:t>Många aktiviteter i Chefoskopet går att genomföra på redan inbokade möten. När processen är klar så brukar det visa sig att man har frigjort tid tack vare tydligare prioriteringar och beslut om att fördela och utnyttja resurserna bättre. En del börjar med att göra Chefoskopet i en eller två förvaltningar först. Andra tar hela organisationen på en gång. Det kan bero på organisationens storlek och antal chefer.</a:t>
            </a:r>
          </a:p>
        </p:txBody>
      </p:sp>
      <p:sp>
        <p:nvSpPr>
          <p:cNvPr id="4" name="Platshållare för bildnummer 3"/>
          <p:cNvSpPr>
            <a:spLocks noGrp="1"/>
          </p:cNvSpPr>
          <p:nvPr>
            <p:ph type="sldNum" sz="quarter" idx="5"/>
          </p:nvPr>
        </p:nvSpPr>
        <p:spPr/>
        <p:txBody>
          <a:bodyPr/>
          <a:lstStyle/>
          <a:p>
            <a:fld id="{E71B5D58-1387-4385-A7F0-FA6862C94009}" type="slidenum">
              <a:rPr lang="sv-SE" smtClean="0"/>
              <a:t>20</a:t>
            </a:fld>
            <a:endParaRPr lang="sv-SE"/>
          </a:p>
        </p:txBody>
      </p:sp>
    </p:spTree>
    <p:extLst>
      <p:ext uri="{BB962C8B-B14F-4D97-AF65-F5344CB8AC3E}">
        <p14:creationId xmlns:p14="http://schemas.microsoft.com/office/powerpoint/2010/main" val="230407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Föreningen Suntarbetsliv drivs av fack och arbetsgivare tillsammans. Suntarbetsliv vänder sig till kommuner, regioner och kommunala företag med kostnadsfria stöd och verktyg för att förbättra arbetsmiljön. Fokus är att ge stöd till chefer och skyddsombud som i samverkan arbetar med att förebygga risker och främja en god arbetsmiljö. Medarbetare och övriga nivåer involveras. HR kan ge stöd i arbetet.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Allt material finns på Suntarbetslivs webbplats suntarbetsliv.se.</a:t>
            </a:r>
          </a:p>
        </p:txBody>
      </p:sp>
      <p:sp>
        <p:nvSpPr>
          <p:cNvPr id="4" name="Platshållare för bildnummer 3"/>
          <p:cNvSpPr>
            <a:spLocks noGrp="1"/>
          </p:cNvSpPr>
          <p:nvPr>
            <p:ph type="sldNum" sz="quarter" idx="5"/>
          </p:nvPr>
        </p:nvSpPr>
        <p:spPr/>
        <p:txBody>
          <a:bodyPr/>
          <a:lstStyle/>
          <a:p>
            <a:fld id="{E71B5D58-1387-4385-A7F0-FA6862C94009}" type="slidenum">
              <a:rPr lang="sv-SE" smtClean="0"/>
              <a:t>3</a:t>
            </a:fld>
            <a:endParaRPr lang="sv-SE"/>
          </a:p>
        </p:txBody>
      </p:sp>
    </p:spTree>
    <p:extLst>
      <p:ext uri="{BB962C8B-B14F-4D97-AF65-F5344CB8AC3E}">
        <p14:creationId xmlns:p14="http://schemas.microsoft.com/office/powerpoint/2010/main" val="346390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Är vi redo för att bestämma om vi ska gå vidare och använda Chefoskopet? Vad är nästa steg? </a:t>
            </a:r>
          </a:p>
        </p:txBody>
      </p:sp>
      <p:sp>
        <p:nvSpPr>
          <p:cNvPr id="4" name="Platshållare för bildnummer 3"/>
          <p:cNvSpPr>
            <a:spLocks noGrp="1"/>
          </p:cNvSpPr>
          <p:nvPr>
            <p:ph type="sldNum" sz="quarter" idx="5"/>
          </p:nvPr>
        </p:nvSpPr>
        <p:spPr/>
        <p:txBody>
          <a:bodyPr/>
          <a:lstStyle/>
          <a:p>
            <a:fld id="{E71B5D58-1387-4385-A7F0-FA6862C94009}" type="slidenum">
              <a:rPr lang="sv-SE" smtClean="0"/>
              <a:t>21</a:t>
            </a:fld>
            <a:endParaRPr lang="sv-SE"/>
          </a:p>
        </p:txBody>
      </p:sp>
    </p:spTree>
    <p:extLst>
      <p:ext uri="{BB962C8B-B14F-4D97-AF65-F5344CB8AC3E}">
        <p14:creationId xmlns:p14="http://schemas.microsoft.com/office/powerpoint/2010/main" val="3521671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0" kern="1200" dirty="0">
                <a:solidFill>
                  <a:schemeClr val="tx1"/>
                </a:solidFill>
                <a:effectLst/>
                <a:latin typeface="+mn-lt"/>
                <a:ea typeface="+mn-ea"/>
                <a:cs typeface="+mn-cs"/>
              </a:rPr>
              <a:t>Syftet är att vi vill skapa en robust organisation där chefer kan göra ett bra jobb, trivas och bidra till verksamhetsmålen. Om chefens arbetsmiljö är god så påverkar det medarbetarnas arbetsmiljö och i förlängningen också elever/brukare/patienter.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Extra material:</a:t>
            </a:r>
          </a:p>
          <a:p>
            <a:r>
              <a:rPr lang="sv-SE" sz="1200" kern="1200" dirty="0">
                <a:solidFill>
                  <a:schemeClr val="tx1"/>
                </a:solidFill>
                <a:effectLst/>
                <a:latin typeface="+mn-lt"/>
                <a:ea typeface="+mn-ea"/>
                <a:cs typeface="+mn-cs"/>
              </a:rPr>
              <a:t>Klicka på bilden, där finns länk till artiklar om organisationer som arbetar med Chefoskopet som stöd.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https://www.suntarbetsliv.se/sok/?query=chefoskopet&amp;refinementList%5Btypes%5D%5B%5D=S%C3%A5+g%C3%B6r+andra&amp;_page=1&amp;utm_source=web&amp;utm_medium=ppt </a:t>
            </a:r>
            <a:r>
              <a:rPr lang="sv-SE" b="0" i="1" dirty="0">
                <a:effectLst/>
              </a:rPr>
              <a:t>(scrolla ner så syns även nyare artiklar)</a:t>
            </a:r>
          </a:p>
          <a:p>
            <a:endParaRPr lang="sv-SE" sz="1200" b="0" i="0" kern="1200" dirty="0">
              <a:solidFill>
                <a:schemeClr val="tx1"/>
              </a:solidFill>
              <a:effectLst/>
              <a:ea typeface="+mn-ea"/>
              <a:cs typeface="+mn-cs"/>
            </a:endParaRPr>
          </a:p>
        </p:txBody>
      </p:sp>
      <p:sp>
        <p:nvSpPr>
          <p:cNvPr id="4" name="Platshållare för bildnummer 3"/>
          <p:cNvSpPr>
            <a:spLocks noGrp="1"/>
          </p:cNvSpPr>
          <p:nvPr>
            <p:ph type="sldNum" sz="quarter" idx="5"/>
          </p:nvPr>
        </p:nvSpPr>
        <p:spPr/>
        <p:txBody>
          <a:bodyPr/>
          <a:lstStyle/>
          <a:p>
            <a:fld id="{E71B5D58-1387-4385-A7F0-FA6862C94009}" type="slidenum">
              <a:rPr lang="sv-SE" smtClean="0"/>
              <a:t>22</a:t>
            </a:fld>
            <a:endParaRPr lang="sv-SE"/>
          </a:p>
        </p:txBody>
      </p:sp>
    </p:spTree>
    <p:extLst>
      <p:ext uri="{BB962C8B-B14F-4D97-AF65-F5344CB8AC3E}">
        <p14:creationId xmlns:p14="http://schemas.microsoft.com/office/powerpoint/2010/main" val="526126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Suntarbetsliv har till uppgift att samla in kunskaper om hur man kan jobba förebyggande, främjande och rehabiliterande och sedan göra denna kunskap tillgänglig och användbar på arbetsplatserna. </a:t>
            </a:r>
          </a:p>
          <a:p>
            <a:r>
              <a:rPr lang="sv-SE" sz="1200" kern="1200">
                <a:solidFill>
                  <a:schemeClr val="tx1"/>
                </a:solidFill>
                <a:effectLst/>
                <a:latin typeface="+mn-lt"/>
                <a:ea typeface="+mn-ea"/>
                <a:cs typeface="+mn-cs"/>
              </a:rPr>
              <a:t> </a:t>
            </a:r>
          </a:p>
          <a:p>
            <a:r>
              <a:rPr lang="sv-SE" sz="1200"/>
              <a:t>Detta </a:t>
            </a:r>
            <a:r>
              <a:rPr lang="sv-SE" sz="1200" dirty="0"/>
              <a:t>görs på olika sätt:</a:t>
            </a:r>
          </a:p>
          <a:p>
            <a:pPr marL="307478" indent="-307478">
              <a:buFont typeface="Arial,Sans-Serif"/>
              <a:buChar char="•"/>
            </a:pPr>
            <a:r>
              <a:rPr lang="sv-SE" sz="1200" b="0"/>
              <a:t>(KLICK) </a:t>
            </a:r>
            <a:r>
              <a:rPr lang="sv-SE" sz="1200" b="1"/>
              <a:t>Verktyg och utbildningar</a:t>
            </a:r>
            <a:r>
              <a:rPr lang="sv-SE" sz="1200"/>
              <a:t>, </a:t>
            </a:r>
            <a:r>
              <a:rPr lang="sv-SE" sz="1200" dirty="0"/>
              <a:t>dvs olika stöd för </a:t>
            </a:r>
            <a:r>
              <a:rPr lang="sv-SE" sz="1200"/>
              <a:t>arbetsmiljöarbetet.</a:t>
            </a:r>
            <a:endParaRPr lang="sv-SE" sz="1200" dirty="0"/>
          </a:p>
          <a:p>
            <a:pPr marL="307478" indent="-307478">
              <a:buFont typeface="Arial,Sans-Serif"/>
              <a:buChar char="•"/>
            </a:pPr>
            <a:r>
              <a:rPr lang="sv-SE" sz="1200" b="0"/>
              <a:t>(KLICK) </a:t>
            </a:r>
            <a:r>
              <a:rPr lang="sv-SE" sz="1200" b="1"/>
              <a:t>Artiklar</a:t>
            </a:r>
            <a:r>
              <a:rPr lang="sv-SE" sz="1200"/>
              <a:t> </a:t>
            </a:r>
            <a:r>
              <a:rPr lang="sv-SE" sz="1200" dirty="0"/>
              <a:t>med tips och inspiration från hur andra gör samt senaste nytt från </a:t>
            </a:r>
            <a:r>
              <a:rPr lang="sv-SE" sz="1200"/>
              <a:t>forskning.</a:t>
            </a:r>
          </a:p>
          <a:p>
            <a:pPr marL="307478" indent="-307478">
              <a:buFont typeface="Arial,Sans-Serif"/>
              <a:buChar char="•"/>
            </a:pPr>
            <a:r>
              <a:rPr lang="sv-SE" sz="1200" b="0"/>
              <a:t>(KLICK) </a:t>
            </a:r>
            <a:r>
              <a:rPr lang="sv-SE" sz="1200" b="1"/>
              <a:t>Seminarier, föreläsningar och workshops</a:t>
            </a:r>
            <a:r>
              <a:rPr lang="sv-SE" sz="1200" b="0"/>
              <a:t>.</a:t>
            </a:r>
            <a:endParaRPr lang="sv-SE" sz="1200" b="1"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23</a:t>
            </a:fld>
            <a:endParaRPr lang="sv-SE"/>
          </a:p>
        </p:txBody>
      </p:sp>
    </p:spTree>
    <p:extLst>
      <p:ext uri="{BB962C8B-B14F-4D97-AF65-F5344CB8AC3E}">
        <p14:creationId xmlns:p14="http://schemas.microsoft.com/office/powerpoint/2010/main" val="2783978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200"/>
              <a:t>Följ oss genom att prenumerera på nyhetsbrevet. Det kommer en gång i veckan och samlar de senaste artiklarna.</a:t>
            </a:r>
            <a:endParaRPr lang="sv-SE">
              <a:ea typeface="+mn-ea"/>
              <a:cs typeface="+mn-cs"/>
            </a:endParaRPr>
          </a:p>
          <a:p>
            <a:r>
              <a:rPr lang="sv-SE" sz="2200"/>
              <a:t>På suntarbetsliv.se hittar du stöd och inspiration i ditt arbete för hållbara och attraktiva arbetsplatser!</a:t>
            </a:r>
            <a:endParaRPr lang="sv-SE"/>
          </a:p>
        </p:txBody>
      </p:sp>
      <p:sp>
        <p:nvSpPr>
          <p:cNvPr id="4" name="Platshållare för bildnummer 3"/>
          <p:cNvSpPr>
            <a:spLocks noGrp="1"/>
          </p:cNvSpPr>
          <p:nvPr>
            <p:ph type="sldNum" sz="quarter" idx="10"/>
          </p:nvPr>
        </p:nvSpPr>
        <p:spPr/>
        <p:txBody>
          <a:bodyPr/>
          <a:lstStyle/>
          <a:p>
            <a:fld id="{E71B5D58-1387-4385-A7F0-FA6862C94009}" type="slidenum">
              <a:rPr lang="sv-SE" smtClean="0"/>
              <a:t>24</a:t>
            </a:fld>
            <a:endParaRPr lang="sv-SE"/>
          </a:p>
        </p:txBody>
      </p:sp>
    </p:spTree>
    <p:extLst>
      <p:ext uri="{BB962C8B-B14F-4D97-AF65-F5344CB8AC3E}">
        <p14:creationId xmlns:p14="http://schemas.microsoft.com/office/powerpoint/2010/main" val="2970715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Följ Suntarbetsliv genom att prenumerera på nyhetsbrevet. Det kommer en gång i veckan och samlar de senaste artiklarna.</a:t>
            </a:r>
          </a:p>
          <a:p>
            <a:r>
              <a:rPr lang="sv-SE" sz="1200">
                <a:ea typeface="+mn-ea"/>
                <a:cs typeface="+mn-cs"/>
              </a:rPr>
              <a:t>Du kan också följa i sociala kanaler.</a:t>
            </a:r>
            <a:endParaRPr lang="sv-SE">
              <a:ea typeface="+mn-ea"/>
              <a:cs typeface="+mn-cs"/>
            </a:endParaRPr>
          </a:p>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25</a:t>
            </a:fld>
            <a:endParaRPr lang="sv-SE"/>
          </a:p>
        </p:txBody>
      </p:sp>
    </p:spTree>
    <p:extLst>
      <p:ext uri="{BB962C8B-B14F-4D97-AF65-F5344CB8AC3E}">
        <p14:creationId xmlns:p14="http://schemas.microsoft.com/office/powerpoint/2010/main" val="23123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 fackliga organisationerna och arbetsgivarnas organisationer i kommuner, regioner och kommunala företag står bakom Suntarbetsliv och därmed alla verktyg och utbildningar</a:t>
            </a:r>
            <a:r>
              <a:rPr lang="sv-SE" dirty="0"/>
              <a:t> som erbjuds</a:t>
            </a:r>
            <a:r>
              <a:rPr lang="sv-SE"/>
              <a:t>.</a:t>
            </a:r>
          </a:p>
        </p:txBody>
      </p:sp>
      <p:sp>
        <p:nvSpPr>
          <p:cNvPr id="4" name="Platshållare för bildnummer 3"/>
          <p:cNvSpPr>
            <a:spLocks noGrp="1"/>
          </p:cNvSpPr>
          <p:nvPr>
            <p:ph type="sldNum" sz="quarter" idx="5"/>
          </p:nvPr>
        </p:nvSpPr>
        <p:spPr/>
        <p:txBody>
          <a:bodyPr/>
          <a:lstStyle/>
          <a:p>
            <a:fld id="{E71B5D58-1387-4385-A7F0-FA6862C94009}" type="slidenum">
              <a:rPr lang="sv-SE" smtClean="0"/>
              <a:t>4</a:t>
            </a:fld>
            <a:endParaRPr lang="sv-SE"/>
          </a:p>
        </p:txBody>
      </p:sp>
    </p:spTree>
    <p:extLst>
      <p:ext uri="{BB962C8B-B14F-4D97-AF65-F5344CB8AC3E}">
        <p14:creationId xmlns:p14="http://schemas.microsoft.com/office/powerpoint/2010/main" val="278522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Chefoskopet är ett forskningsbaserat stöd för att förbättra arbetsmiljön för våra chefer. </a:t>
            </a:r>
          </a:p>
          <a:p>
            <a:endParaRPr lang="sv-SE" dirty="0"/>
          </a:p>
          <a:p>
            <a:r>
              <a:rPr lang="sv-SE" dirty="0"/>
              <a:t>Chefoskopet är verktyg från Suntarbetsliv. Det ger stöd i att få syn på och förbättra chefers organisatoriska förutsättningar. Verktyget har två delar, Kunskaper och Metoder. Ledningen arbetar med Kunskaper och i Metoder involveras de verksamhetsnära cheferna. Ledningen deltar eftersom det är ofta där beslut om organisationen fattas och prioriteringar görs.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Varför Chefoskopet och varför just nu? Vi – och alla kommuner och regioner - </a:t>
            </a:r>
            <a:r>
              <a:rPr lang="sv-SE" sz="1200" dirty="0"/>
              <a:t>står inför stora utmaningar (till exempel kompetensförsörjning, hög chefs- och personalomsättning, sjukfrånvaro</a:t>
            </a:r>
            <a:r>
              <a:rPr lang="sv-SE" sz="1200" kern="1200" dirty="0">
                <a:solidFill>
                  <a:schemeClr val="tx1"/>
                </a:solidFill>
                <a:effectLst/>
                <a:latin typeface="+mn-lt"/>
                <a:ea typeface="+mn-ea"/>
                <a:cs typeface="+mn-cs"/>
              </a:rPr>
              <a:t> </a:t>
            </a:r>
            <a:r>
              <a:rPr lang="sv-SE" sz="1200" dirty="0"/>
              <a:t>och demografisk utveckling med ökad andel äldre personer och färre i arbetsför ålder).</a:t>
            </a:r>
            <a:r>
              <a:rPr lang="sv-SE" sz="1200" kern="1200" dirty="0">
                <a:solidFill>
                  <a:schemeClr val="tx1"/>
                </a:solidFill>
                <a:effectLst/>
                <a:latin typeface="+mn-lt"/>
                <a:ea typeface="+mn-ea"/>
                <a:cs typeface="+mn-cs"/>
              </a:rPr>
              <a:t> </a:t>
            </a:r>
            <a:r>
              <a:rPr lang="sv-SE" sz="1200" dirty="0"/>
              <a:t>Samtidigt</a:t>
            </a:r>
            <a:r>
              <a:rPr lang="sv-SE" sz="1200" kern="1200" dirty="0">
                <a:solidFill>
                  <a:schemeClr val="tx1"/>
                </a:solidFill>
                <a:effectLst/>
                <a:latin typeface="+mn-lt"/>
                <a:ea typeface="+mn-ea"/>
                <a:cs typeface="+mn-cs"/>
              </a:rPr>
              <a:t> kännetecknas sektorn av högt engagemang och meningsfullt arbete.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En god arbetsmiljö och verksamhetsutveckling är viktigt för att vi ska vara en attraktiv arbetsgivare med friska arbetsplatser. En del av arbetsmiljön handlar om att skapa en ändamålsenlig och robust</a:t>
            </a:r>
            <a:r>
              <a:rPr lang="sv-SE" sz="1200" kern="1200" dirty="0">
                <a:solidFill>
                  <a:schemeClr val="tx1"/>
                </a:solidFill>
                <a:effectLst/>
                <a:latin typeface="+mn-lt"/>
                <a:ea typeface="+mn-ea"/>
                <a:cs typeface="+mn-cs"/>
              </a:rPr>
              <a:t> organisation där våra chefer</a:t>
            </a:r>
            <a:r>
              <a:rPr lang="sv-SE" sz="1200" dirty="0"/>
              <a:t> kan</a:t>
            </a:r>
            <a:r>
              <a:rPr lang="sv-SE" sz="1200" kern="1200" dirty="0">
                <a:solidFill>
                  <a:schemeClr val="tx1"/>
                </a:solidFill>
                <a:effectLst/>
                <a:latin typeface="+mn-lt"/>
                <a:ea typeface="+mn-ea"/>
                <a:cs typeface="+mn-cs"/>
              </a:rPr>
              <a:t> </a:t>
            </a:r>
            <a:r>
              <a:rPr lang="sv-SE" sz="1200" dirty="0"/>
              <a:t>utföra</a:t>
            </a:r>
            <a:r>
              <a:rPr lang="sv-SE" sz="1200" kern="1200" dirty="0">
                <a:solidFill>
                  <a:schemeClr val="tx1"/>
                </a:solidFill>
                <a:effectLst/>
                <a:latin typeface="+mn-lt"/>
                <a:ea typeface="+mn-ea"/>
                <a:cs typeface="+mn-cs"/>
              </a:rPr>
              <a:t> sina uppdrag på ett effektivt sätt och </a:t>
            </a:r>
            <a:r>
              <a:rPr lang="sv-SE" sz="1200" dirty="0"/>
              <a:t>må</a:t>
            </a:r>
            <a:r>
              <a:rPr lang="sv-SE" sz="1200" kern="1200" dirty="0">
                <a:solidFill>
                  <a:schemeClr val="tx1"/>
                </a:solidFill>
                <a:effectLst/>
                <a:latin typeface="+mn-lt"/>
                <a:ea typeface="+mn-ea"/>
                <a:cs typeface="+mn-cs"/>
              </a:rPr>
              <a:t> bra.</a:t>
            </a:r>
            <a:r>
              <a:rPr lang="sv-SE" sz="1200" dirty="0"/>
              <a:t> Det är strategiskt betydelsefullt för chefen och medarbetarna, arbetsmiljön och våra verksamheters kvalitet.</a:t>
            </a:r>
            <a:endParaRPr lang="sv-SE" sz="1200" kern="1200" dirty="0">
              <a:solidFill>
                <a:schemeClr val="tx1"/>
              </a:solidFill>
              <a:effectLst/>
              <a:latin typeface="+mn-lt"/>
              <a:cs typeface="Calibri"/>
            </a:endParaRPr>
          </a:p>
        </p:txBody>
      </p:sp>
      <p:sp>
        <p:nvSpPr>
          <p:cNvPr id="4" name="Platshållare för bildnummer 3"/>
          <p:cNvSpPr>
            <a:spLocks noGrp="1"/>
          </p:cNvSpPr>
          <p:nvPr>
            <p:ph type="sldNum" sz="quarter" idx="5"/>
          </p:nvPr>
        </p:nvSpPr>
        <p:spPr/>
        <p:txBody>
          <a:bodyPr/>
          <a:lstStyle/>
          <a:p>
            <a:fld id="{E71B5D58-1387-4385-A7F0-FA6862C94009}" type="slidenum">
              <a:rPr lang="sv-SE" smtClean="0"/>
              <a:t>5</a:t>
            </a:fld>
            <a:endParaRPr lang="sv-SE"/>
          </a:p>
        </p:txBody>
      </p:sp>
    </p:spTree>
    <p:extLst>
      <p:ext uri="{BB962C8B-B14F-4D97-AF65-F5344CB8AC3E}">
        <p14:creationId xmlns:p14="http://schemas.microsoft.com/office/powerpoint/2010/main" val="1191679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450" y="4714875"/>
            <a:ext cx="5438775" cy="52101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kern="1200" dirty="0">
                <a:solidFill>
                  <a:schemeClr val="tx1"/>
                </a:solidFill>
                <a:effectLst/>
                <a:latin typeface="+mn-lt"/>
                <a:ea typeface="+mn-ea"/>
                <a:cs typeface="+mn-cs"/>
              </a:rPr>
              <a:t>Ett sätt att utveckla chefers arbetsmiljö är att systematiskt undersöka och förbättra den organisatoriska arbetsmiljön. Man kan säga att en chef sällan är bättre än den organisation som han eller hon verkar i. Med hjälp av perspektivet </a:t>
            </a:r>
            <a:r>
              <a:rPr lang="sv-SE" b="1" kern="1200" dirty="0">
                <a:solidFill>
                  <a:schemeClr val="tx1"/>
                </a:solidFill>
                <a:effectLst/>
                <a:latin typeface="+mn-lt"/>
                <a:ea typeface="+mn-ea"/>
                <a:cs typeface="+mn-cs"/>
              </a:rPr>
              <a:t>organisatoriska förutsättningar</a:t>
            </a:r>
            <a:r>
              <a:rPr lang="sv-SE" kern="1200" dirty="0">
                <a:solidFill>
                  <a:schemeClr val="tx1"/>
                </a:solidFill>
                <a:effectLst/>
                <a:latin typeface="+mn-lt"/>
                <a:ea typeface="+mn-ea"/>
                <a:cs typeface="+mn-cs"/>
              </a:rPr>
              <a:t> kan vi få insikter som kompletterar bilden av chefens individuella förutsättningar. För att få med alla på tåget i det här perspektivet, så behöver ni - övergripande ledning och i viss mån även politiker eller styrelse - vara med i lärandet. Det är ni som till stor del har mandat över beslut och prioriteringar om anpassningar i organisationen. </a:t>
            </a:r>
          </a:p>
          <a:p>
            <a:pPr>
              <a:defRPr/>
            </a:pPr>
            <a:endParaRPr lang="sv-SE" kern="1200" dirty="0">
              <a:solidFill>
                <a:schemeClr val="tx1"/>
              </a:solidFill>
              <a:effectLst/>
              <a:latin typeface="+mn-lt"/>
              <a:cs typeface="Calibri"/>
            </a:endParaRPr>
          </a:p>
          <a:p>
            <a:r>
              <a:rPr lang="sv-SE" kern="1200" dirty="0">
                <a:solidFill>
                  <a:schemeClr val="tx1"/>
                </a:solidFill>
                <a:effectLst/>
                <a:latin typeface="+mn-lt"/>
                <a:ea typeface="+mn-ea"/>
                <a:cs typeface="+mn-cs"/>
              </a:rPr>
              <a:t>Vad är då organisatoriska förutsättningar för chefer? Några exempel: Det kan handla om chefens tillgång till administrativt stöd och andra stödfunktioner, hur chefsuppdraget är formulerat och dialogen med närmsta chef om det, antal medarbetare per chef, verksamhetens geografiska spridning, om </a:t>
            </a:r>
            <a:r>
              <a:rPr lang="sv-SE" dirty="0"/>
              <a:t>strukturer för kommunikation i organisationen</a:t>
            </a:r>
            <a:r>
              <a:rPr lang="sv-SE" kern="1200" dirty="0">
                <a:solidFill>
                  <a:schemeClr val="tx1"/>
                </a:solidFill>
                <a:effectLst/>
                <a:latin typeface="+mn-lt"/>
                <a:ea typeface="+mn-ea"/>
                <a:cs typeface="+mn-cs"/>
              </a:rPr>
              <a:t> </a:t>
            </a:r>
            <a:r>
              <a:rPr lang="sv-SE" dirty="0"/>
              <a:t>med mera</a:t>
            </a:r>
            <a:r>
              <a:rPr lang="sv-SE" kern="1200" dirty="0">
                <a:solidFill>
                  <a:schemeClr val="tx1"/>
                </a:solidFill>
                <a:effectLst/>
                <a:latin typeface="+mn-lt"/>
                <a:ea typeface="+mn-ea"/>
                <a:cs typeface="+mn-cs"/>
              </a:rPr>
              <a:t>. </a:t>
            </a:r>
          </a:p>
          <a:p>
            <a:endParaRPr lang="sv-S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kern="1200" dirty="0">
                <a:solidFill>
                  <a:schemeClr val="tx1"/>
                </a:solidFill>
                <a:effectLst/>
                <a:latin typeface="+mn-lt"/>
                <a:ea typeface="+mn-ea"/>
                <a:cs typeface="+mn-cs"/>
              </a:rPr>
              <a:t>För att få reda på lite mer ska vi se en film med Annika Härenstam och Lisa Björk, forskare i forskningsprojektet </a:t>
            </a:r>
            <a:r>
              <a:rPr lang="sv-SE" kern="1200" dirty="0" err="1">
                <a:solidFill>
                  <a:schemeClr val="tx1"/>
                </a:solidFill>
                <a:effectLst/>
                <a:latin typeface="+mn-lt"/>
                <a:ea typeface="+mn-ea"/>
                <a:cs typeface="+mn-cs"/>
              </a:rPr>
              <a:t>Chefios</a:t>
            </a:r>
            <a:r>
              <a:rPr lang="sv-SE" kern="1200" dirty="0">
                <a:solidFill>
                  <a:schemeClr val="tx1"/>
                </a:solidFill>
                <a:effectLst/>
                <a:latin typeface="+mn-lt"/>
                <a:ea typeface="+mn-ea"/>
                <a:cs typeface="+mn-cs"/>
              </a:rPr>
              <a:t> (Chef, Hälsa, Effektivitet, Förutsättningar i Offentlig Sektor). Forskningen visade att många chefer i välfärdssektorn saknade viktiga organisatoriska förutsättningar för att kunna göra ett bra jobb och må bra samtidigt.</a:t>
            </a:r>
          </a:p>
        </p:txBody>
      </p:sp>
      <p:sp>
        <p:nvSpPr>
          <p:cNvPr id="4" name="Platshållare för bildnummer 3"/>
          <p:cNvSpPr>
            <a:spLocks noGrp="1"/>
          </p:cNvSpPr>
          <p:nvPr>
            <p:ph type="sldNum" sz="quarter" idx="5"/>
          </p:nvPr>
        </p:nvSpPr>
        <p:spPr/>
        <p:txBody>
          <a:bodyPr/>
          <a:lstStyle/>
          <a:p>
            <a:fld id="{E71B5D58-1387-4385-A7F0-FA6862C94009}" type="slidenum">
              <a:rPr lang="sv-SE" smtClean="0"/>
              <a:t>6</a:t>
            </a:fld>
            <a:endParaRPr lang="sv-SE"/>
          </a:p>
        </p:txBody>
      </p:sp>
    </p:spTree>
    <p:extLst>
      <p:ext uri="{BB962C8B-B14F-4D97-AF65-F5344CB8AC3E}">
        <p14:creationId xmlns:p14="http://schemas.microsoft.com/office/powerpoint/2010/main" val="2647509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Filmen ”Om organisatoriska förutsättningar” tar 5 min </a:t>
            </a:r>
            <a:r>
              <a:rPr lang="sv-SE" i="1" dirty="0"/>
              <a:t>(klicka på play-knappen). </a:t>
            </a:r>
          </a:p>
          <a:p>
            <a:endParaRPr lang="sv-SE" i="1" dirty="0"/>
          </a:p>
          <a:p>
            <a:r>
              <a:rPr lang="sv-SE" i="0" dirty="0"/>
              <a:t>Filmen</a:t>
            </a:r>
            <a:r>
              <a:rPr lang="sv-SE" dirty="0"/>
              <a:t> finns också i </a:t>
            </a:r>
            <a:r>
              <a:rPr lang="sv-SE" dirty="0" err="1"/>
              <a:t>Chefoskopets</a:t>
            </a:r>
            <a:r>
              <a:rPr lang="sv-SE" dirty="0"/>
              <a:t> del Kunskaper/Förstå. </a:t>
            </a:r>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7</a:t>
            </a:fld>
            <a:endParaRPr lang="sv-SE"/>
          </a:p>
        </p:txBody>
      </p:sp>
    </p:spTree>
    <p:extLst>
      <p:ext uri="{BB962C8B-B14F-4D97-AF65-F5344CB8AC3E}">
        <p14:creationId xmlns:p14="http://schemas.microsoft.com/office/powerpoint/2010/main" val="343141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som forskarna berättade i filmen, så är en av de viktigaste aspekter vi behöver ha med oss i arbetet med chefers förutsättningar, det organisatoriska perspektivet.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Den första aspekten </a:t>
            </a:r>
            <a:r>
              <a:rPr lang="sv-SE" dirty="0"/>
              <a:t>handlar om att skifta perspektiv, från individ till organisation. Med verktyget får ni metoder som bidrar till att fokusera på organisatoriska förutsättningar för chefer. Ett sätt att börja är att man </a:t>
            </a:r>
            <a:r>
              <a:rPr lang="sv-SE" b="0" dirty="0"/>
              <a:t>pratar </a:t>
            </a:r>
            <a:r>
              <a:rPr lang="sv-SE" dirty="0"/>
              <a:t>om de här perspektiven. I Chefoskopet finns stöd för det i form av aktiviteter och frågeställningar. </a:t>
            </a:r>
            <a:endParaRPr lang="sv-SE" dirty="0">
              <a:cs typeface="Calibri"/>
            </a:endParaRPr>
          </a:p>
        </p:txBody>
      </p:sp>
      <p:sp>
        <p:nvSpPr>
          <p:cNvPr id="4" name="Platshållare för bildnummer 3"/>
          <p:cNvSpPr>
            <a:spLocks noGrp="1"/>
          </p:cNvSpPr>
          <p:nvPr>
            <p:ph type="sldNum" sz="quarter" idx="5"/>
          </p:nvPr>
        </p:nvSpPr>
        <p:spPr/>
        <p:txBody>
          <a:bodyPr/>
          <a:lstStyle/>
          <a:p>
            <a:fld id="{E71B5D58-1387-4385-A7F0-FA6862C94009}" type="slidenum">
              <a:rPr lang="sv-SE" smtClean="0"/>
              <a:t>8</a:t>
            </a:fld>
            <a:endParaRPr lang="sv-SE"/>
          </a:p>
        </p:txBody>
      </p:sp>
    </p:spTree>
    <p:extLst>
      <p:ext uri="{BB962C8B-B14F-4D97-AF65-F5344CB8AC3E}">
        <p14:creationId xmlns:p14="http://schemas.microsoft.com/office/powerpoint/2010/main" val="312286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Den andra aspekten. Vilka frågor handlar det om? </a:t>
            </a:r>
            <a:r>
              <a:rPr lang="sv-SE" b="0" dirty="0"/>
              <a:t>I Chefoskopet talar vi om fyra kategorier:</a:t>
            </a:r>
          </a:p>
          <a:p>
            <a:endParaRPr lang="sv-SE" dirty="0"/>
          </a:p>
          <a:p>
            <a:pPr marL="171450" indent="-171450">
              <a:buFont typeface="Arial" panose="020B0604020202020204" pitchFamily="34" charset="0"/>
              <a:buChar char="•"/>
            </a:pPr>
            <a:r>
              <a:rPr lang="sv-SE" b="1" dirty="0"/>
              <a:t>Chefsuppdraget; </a:t>
            </a:r>
            <a:r>
              <a:rPr lang="sv-SE" dirty="0"/>
              <a:t>chefsuppdragets omfattning och tydlighet, befogenheter och handlingsutrymme.</a:t>
            </a:r>
          </a:p>
          <a:p>
            <a:pPr marL="171450" indent="-171450">
              <a:buFont typeface="Arial" panose="020B0604020202020204" pitchFamily="34" charset="0"/>
              <a:buChar char="•"/>
            </a:pPr>
            <a:r>
              <a:rPr lang="sv-SE" b="1" dirty="0"/>
              <a:t>Mål och organisation; </a:t>
            </a:r>
            <a:r>
              <a:rPr lang="sv-SE" dirty="0"/>
              <a:t>grad av samsyn kring vilka mål som är möjliga att nå, förankring av mål i organisationen, målens koppling till prioriteringar och resurser, grad av samsyn kring hur organisationen fungerar.</a:t>
            </a:r>
          </a:p>
          <a:p>
            <a:pPr marL="171450" indent="-171450">
              <a:buFont typeface="Arial" panose="020B0604020202020204" pitchFamily="34" charset="0"/>
              <a:buChar char="•"/>
            </a:pPr>
            <a:r>
              <a:rPr lang="sv-SE" b="1" dirty="0"/>
              <a:t>Arbetsledning; </a:t>
            </a:r>
            <a:r>
              <a:rPr lang="sv-SE" dirty="0"/>
              <a:t>antal medarbetare per chef, om verksamheten är geografiskt spridd eller sammanhållen, tillgång till medarbetare med rätt kompetens som också stannar, förväntningar på chefens tillgänglighet.</a:t>
            </a:r>
          </a:p>
          <a:p>
            <a:pPr marL="171450" indent="-171450">
              <a:buFont typeface="Arial" panose="020B0604020202020204" pitchFamily="34" charset="0"/>
              <a:buChar char="•"/>
            </a:pPr>
            <a:r>
              <a:rPr lang="sv-SE" b="1" dirty="0"/>
              <a:t>Stöd i arbetet; </a:t>
            </a:r>
            <a:r>
              <a:rPr lang="sv-SE" dirty="0"/>
              <a:t>tillgång till expertstöd som HR, ekonomi, Företagshälsovård, IT-support, om det finns mötesplatser för dialog mellan chefer/medarbetare, mötesplatser för dialog mellan chefer/beslutsfattare, om chefen har uppdragsdialog med sin närmaste chef.</a:t>
            </a:r>
          </a:p>
          <a:p>
            <a:pPr marL="0" indent="0">
              <a:buFont typeface="Arial" panose="020B0604020202020204" pitchFamily="34" charset="0"/>
              <a:buNone/>
            </a:pPr>
            <a:endParaRPr lang="sv-SE" dirty="0"/>
          </a:p>
          <a:p>
            <a:r>
              <a:rPr lang="sv-SE" dirty="0"/>
              <a:t>När vi börjar prata om och skapar samsyn om vad begreppen står för – då börjar vi få ett språk för att tala om samma saker.</a:t>
            </a:r>
          </a:p>
        </p:txBody>
      </p:sp>
      <p:sp>
        <p:nvSpPr>
          <p:cNvPr id="4" name="Platshållare för bildnummer 3"/>
          <p:cNvSpPr>
            <a:spLocks noGrp="1"/>
          </p:cNvSpPr>
          <p:nvPr>
            <p:ph type="sldNum" sz="quarter" idx="5"/>
          </p:nvPr>
        </p:nvSpPr>
        <p:spPr/>
        <p:txBody>
          <a:bodyPr/>
          <a:lstStyle/>
          <a:p>
            <a:fld id="{E71B5D58-1387-4385-A7F0-FA6862C94009}" type="slidenum">
              <a:rPr lang="sv-SE" smtClean="0"/>
              <a:t>9</a:t>
            </a:fld>
            <a:endParaRPr lang="sv-SE"/>
          </a:p>
        </p:txBody>
      </p:sp>
    </p:spTree>
    <p:extLst>
      <p:ext uri="{BB962C8B-B14F-4D97-AF65-F5344CB8AC3E}">
        <p14:creationId xmlns:p14="http://schemas.microsoft.com/office/powerpoint/2010/main" val="1973658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tredje aspekten. Våra chefer har en nyckelposition mellan den strategiska nivån där beslut fattas och den operativa nivån där det praktiska vardagsarbetet utförs. </a:t>
            </a:r>
            <a:r>
              <a:rPr lang="sv-SE" noProof="0" dirty="0"/>
              <a:t>När det här fungerar och de här nivåerna förstår varandra och kommunicerar väl, finns förutsättningar för ett närvarande ledarskap och en väl fungerande verksamhet.</a:t>
            </a:r>
          </a:p>
          <a:p>
            <a:endParaRPr lang="sv-SE" dirty="0"/>
          </a:p>
          <a:p>
            <a:r>
              <a:rPr lang="sv-SE" dirty="0"/>
              <a:t>Vi ska se en kort film om 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p:txBody>
      </p:sp>
      <p:sp>
        <p:nvSpPr>
          <p:cNvPr id="4" name="Platshållare för bildnummer 3"/>
          <p:cNvSpPr>
            <a:spLocks noGrp="1"/>
          </p:cNvSpPr>
          <p:nvPr>
            <p:ph type="sldNum" sz="quarter" idx="5"/>
          </p:nvPr>
        </p:nvSpPr>
        <p:spPr/>
        <p:txBody>
          <a:bodyPr/>
          <a:lstStyle/>
          <a:p>
            <a:pPr defTabSz="914377">
              <a:defRPr/>
            </a:pPr>
            <a:fld id="{E71B5D58-1387-4385-A7F0-FA6862C94009}" type="slidenum">
              <a:rPr lang="sv-SE">
                <a:solidFill>
                  <a:prstClr val="black"/>
                </a:solidFill>
                <a:latin typeface="Calibri"/>
              </a:rPr>
              <a:pPr defTabSz="914377">
                <a:defRPr/>
              </a:pPr>
              <a:t>10</a:t>
            </a:fld>
            <a:endParaRPr lang="sv-SE">
              <a:solidFill>
                <a:prstClr val="black"/>
              </a:solidFill>
              <a:latin typeface="Calibri"/>
            </a:endParaRPr>
          </a:p>
        </p:txBody>
      </p:sp>
    </p:spTree>
    <p:extLst>
      <p:ext uri="{BB962C8B-B14F-4D97-AF65-F5344CB8AC3E}">
        <p14:creationId xmlns:p14="http://schemas.microsoft.com/office/powerpoint/2010/main" val="2201249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rgbClr val="FDEDE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4224082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dirty="0"/>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dirty="0"/>
              <a:t>Skriv avsnittsrubrik</a:t>
            </a:r>
          </a:p>
        </p:txBody>
      </p:sp>
    </p:spTree>
    <p:extLst>
      <p:ext uri="{BB962C8B-B14F-4D97-AF65-F5344CB8AC3E}">
        <p14:creationId xmlns:p14="http://schemas.microsoft.com/office/powerpoint/2010/main" val="175031856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dirty="0"/>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dirty="0"/>
              <a:t>Skriv avsnittsrubrik</a:t>
            </a:r>
          </a:p>
        </p:txBody>
      </p:sp>
    </p:spTree>
    <p:extLst>
      <p:ext uri="{BB962C8B-B14F-4D97-AF65-F5344CB8AC3E}">
        <p14:creationId xmlns:p14="http://schemas.microsoft.com/office/powerpoint/2010/main" val="255837550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dirty="0"/>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dirty="0"/>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35968" y="1916832"/>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dirty="0"/>
              <a:t>Infoga foto här</a:t>
            </a:r>
          </a:p>
        </p:txBody>
      </p:sp>
    </p:spTree>
    <p:extLst>
      <p:ext uri="{BB962C8B-B14F-4D97-AF65-F5344CB8AC3E}">
        <p14:creationId xmlns:p14="http://schemas.microsoft.com/office/powerpoint/2010/main" val="34822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dirty="0"/>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dirty="0"/>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dirty="0"/>
              <a:t>Infoga </a:t>
            </a:r>
            <a:r>
              <a:rPr lang="sv-SE"/>
              <a:t>illustration från Mediaflow som är utfallande åt höger och neråt.</a:t>
            </a:r>
            <a:endParaRPr lang="sv-SE" dirty="0"/>
          </a:p>
        </p:txBody>
      </p:sp>
    </p:spTree>
    <p:extLst>
      <p:ext uri="{BB962C8B-B14F-4D97-AF65-F5344CB8AC3E}">
        <p14:creationId xmlns:p14="http://schemas.microsoft.com/office/powerpoint/2010/main" val="1067189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dirty="0"/>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a:t>
            </a:r>
            <a:r>
              <a:rPr lang="sv-SE" dirty="0"/>
              <a:t>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dirty="0"/>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dirty="0"/>
              <a:t>Skriv </a:t>
            </a:r>
            <a:r>
              <a:rPr lang="sv-SE" dirty="0" err="1"/>
              <a:t>ev</a:t>
            </a:r>
            <a:r>
              <a:rPr lang="sv-SE" dirty="0"/>
              <a:t> källa/länk här</a:t>
            </a:r>
          </a:p>
        </p:txBody>
      </p:sp>
    </p:spTree>
    <p:extLst>
      <p:ext uri="{BB962C8B-B14F-4D97-AF65-F5344CB8AC3E}">
        <p14:creationId xmlns:p14="http://schemas.microsoft.com/office/powerpoint/2010/main" val="221933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dirty="0"/>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Underrubrik</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3">
            <a:extLst>
              <a:ext uri="{FF2B5EF4-FFF2-40B4-BE49-F238E27FC236}">
                <a16:creationId xmlns:a16="http://schemas.microsoft.com/office/drawing/2014/main" id="{56A88D68-9816-AB1C-13E9-C787B977D4E2}"/>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8142887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dirty="0"/>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dirty="0"/>
              <a:t>Underrubrik</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9488235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dirty="0"/>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Underrubrik</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06482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ideo/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solidFill>
            <a:schemeClr val="bg1">
              <a:lumMod val="10000"/>
            </a:schemeClr>
          </a:solidFill>
        </p:spPr>
        <p:txBody>
          <a:bodyPr anchor="t" anchorCtr="1"/>
          <a:lstStyle>
            <a:lvl1pPr marL="0" indent="0">
              <a:buNone/>
              <a:defRPr sz="2000">
                <a:solidFill>
                  <a:schemeClr val="bg2"/>
                </a:solidFill>
              </a:defRPr>
            </a:lvl1pPr>
          </a:lstStyle>
          <a:p>
            <a:r>
              <a:rPr lang="sv-SE" dirty="0"/>
              <a:t>Infoga video från dator genom att </a:t>
            </a:r>
            <a:r>
              <a:rPr lang="sv-SE"/>
              <a:t>klicka på ikonen. </a:t>
            </a:r>
            <a:r>
              <a:rPr lang="sv-SE" dirty="0"/>
              <a:t>För </a:t>
            </a:r>
            <a:r>
              <a:rPr lang="sv-SE" err="1"/>
              <a:t>streamad</a:t>
            </a:r>
            <a:r>
              <a:rPr lang="sv-SE"/>
              <a:t> video från t.ex. YouTube </a:t>
            </a:r>
            <a:r>
              <a:rPr lang="sv-SE" dirty="0"/>
              <a:t>– välj Infoga/Media/Video/Online-video</a:t>
            </a:r>
          </a:p>
        </p:txBody>
      </p:sp>
    </p:spTree>
    <p:extLst>
      <p:ext uri="{BB962C8B-B14F-4D97-AF65-F5344CB8AC3E}">
        <p14:creationId xmlns:p14="http://schemas.microsoft.com/office/powerpoint/2010/main" val="71546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dirty="0"/>
              <a:t>Infoga en bild i hög kvalitet (minst 1600 </a:t>
            </a:r>
            <a:r>
              <a:rPr lang="sv-SE" dirty="0" err="1"/>
              <a:t>px</a:t>
            </a:r>
            <a:r>
              <a:rPr lang="sv-SE" dirty="0"/>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7785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Infoga foto genom att välja Infoga / Mediaflow. Välj </a:t>
            </a:r>
            <a:r>
              <a:rPr lang="sv-SE" dirty="0"/>
              <a:t>hög kvalitet (minst 1600 </a:t>
            </a:r>
            <a:r>
              <a:rPr lang="sv-SE" err="1"/>
              <a:t>px</a:t>
            </a:r>
            <a:r>
              <a:rPr lang="sv-SE"/>
              <a:t>). Bild </a:t>
            </a:r>
            <a:r>
              <a:rPr lang="sv-SE" dirty="0"/>
              <a:t>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dirty="0"/>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dirty="0"/>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dirty="0"/>
              <a:t>Datum 20XX-XX-XX</a:t>
            </a:r>
          </a:p>
        </p:txBody>
      </p:sp>
      <p:pic>
        <p:nvPicPr>
          <p:cNvPr id="8" name="Bildobjekt 7" descr="En bild som visar logotyp&#10;&#10;Automatiskt genererad beskrivning">
            <a:extLst>
              <a:ext uri="{FF2B5EF4-FFF2-40B4-BE49-F238E27FC236}">
                <a16:creationId xmlns:a16="http://schemas.microsoft.com/office/drawing/2014/main" id="{865B68DE-0E27-1B17-6A3D-047F79E07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36528229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Ref idx="1001">
        <a:schemeClr val="bg2"/>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dirty="0"/>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0308667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dirty="0"/>
              <a:t>Infoga en bild i hög </a:t>
            </a:r>
            <a:r>
              <a:rPr lang="sv-SE"/>
              <a:t>kvalitet (1600 px) </a:t>
            </a:r>
            <a:r>
              <a:rPr lang="sv-SE" dirty="0"/>
              <a:t>med fokuspunkt till mitten/vänster.</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dirty="0"/>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5157903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l">
              <a:buNone/>
              <a:defRPr sz="2000">
                <a:solidFill>
                  <a:schemeClr val="accent3"/>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dirty="0"/>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5254073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oAutofit/>
          </a:bodyPr>
          <a:lstStyle>
            <a:lvl1pPr marL="0" indent="0">
              <a:buNone/>
              <a:defRPr sz="2000">
                <a:solidFill>
                  <a:schemeClr val="accent5"/>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dirty="0"/>
              <a:t>Infoga en bild i hög </a:t>
            </a:r>
            <a:r>
              <a:rPr lang="sv-SE"/>
              <a:t>kvalitet (1600 px) </a:t>
            </a:r>
            <a:r>
              <a:rPr lang="sv-SE" dirty="0"/>
              <a:t>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dirty="0"/>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Skriv 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084597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244805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dbild">
    <p:bg>
      <p:bgPr>
        <a:solidFill>
          <a:srgbClr val="FFFFFF"/>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bildbanken.</a:t>
            </a:r>
          </a:p>
        </p:txBody>
      </p:sp>
    </p:spTree>
    <p:extLst>
      <p:ext uri="{BB962C8B-B14F-4D97-AF65-F5344CB8AC3E}">
        <p14:creationId xmlns:p14="http://schemas.microsoft.com/office/powerpoint/2010/main" val="315609044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dirty="0"/>
              <a:t>Skriv </a:t>
            </a:r>
            <a:r>
              <a:rPr lang="sv-SE" dirty="0" err="1"/>
              <a:t>epostadress</a:t>
            </a:r>
            <a:endParaRPr lang="sv-SE" dirty="0"/>
          </a:p>
        </p:txBody>
      </p:sp>
    </p:spTree>
    <p:extLst>
      <p:ext uri="{BB962C8B-B14F-4D97-AF65-F5344CB8AC3E}">
        <p14:creationId xmlns:p14="http://schemas.microsoft.com/office/powerpoint/2010/main" val="125487359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dirty="0"/>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312368"/>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dirty="0">
              <a:solidFill>
                <a:schemeClr val="tx1"/>
              </a:solidFill>
            </a:endParaRPr>
          </a:p>
        </p:txBody>
      </p:sp>
    </p:spTree>
    <p:extLst>
      <p:ext uri="{BB962C8B-B14F-4D97-AF65-F5344CB8AC3E}">
        <p14:creationId xmlns:p14="http://schemas.microsoft.com/office/powerpoint/2010/main" val="3596378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3052461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SA_logotype">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2204864"/>
            <a:ext cx="10058400" cy="2670485"/>
          </a:xfrm>
          <a:prstGeom prst="rect">
            <a:avLst/>
          </a:prstGeom>
        </p:spPr>
      </p:pic>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40" y="2204864"/>
            <a:ext cx="10058400" cy="2670485"/>
          </a:xfrm>
          <a:prstGeom prst="rect">
            <a:avLst/>
          </a:prstGeom>
        </p:spPr>
      </p:pic>
    </p:spTree>
    <p:extLst>
      <p:ext uri="{BB962C8B-B14F-4D97-AF65-F5344CB8AC3E}">
        <p14:creationId xmlns:p14="http://schemas.microsoft.com/office/powerpoint/2010/main" val="72644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859657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065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SA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736689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4857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endParaRPr lang="sv-SE" dirty="0"/>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8824398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endParaRPr lang="sv-SE" dirty="0"/>
          </a:p>
        </p:txBody>
      </p:sp>
      <p:sp>
        <p:nvSpPr>
          <p:cNvPr id="13" name="Platshållare för bild 12">
            <a:extLst>
              <a:ext uri="{FF2B5EF4-FFF2-40B4-BE49-F238E27FC236}">
                <a16:creationId xmlns:a16="http://schemas.microsoft.com/office/drawing/2014/main" id="{5ED46C26-B498-0966-EB4A-4EF93A1982A2}"/>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Lst>
          </p:cNvPr>
          <p:cNvSpPr>
            <a:spLocks noGrp="1"/>
          </p:cNvSpPr>
          <p:nvPr>
            <p:ph sz="half" idx="1" hasCustomPrompt="1"/>
          </p:nvPr>
        </p:nvSpPr>
        <p:spPr>
          <a:xfrm>
            <a:off x="1055440" y="1772816"/>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18892730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dirty="0"/>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dirty="0"/>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1775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dirty="0"/>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dirty="0"/>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0234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dirty="0"/>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dirty="0"/>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491154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dirty="0"/>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dirty="0"/>
              <a:t>Skriv avsnittsrubrik</a:t>
            </a:r>
          </a:p>
        </p:txBody>
      </p:sp>
    </p:spTree>
    <p:extLst>
      <p:ext uri="{BB962C8B-B14F-4D97-AF65-F5344CB8AC3E}">
        <p14:creationId xmlns:p14="http://schemas.microsoft.com/office/powerpoint/2010/main" val="28792900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292298986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715" r:id="rId3"/>
    <p:sldLayoutId id="2147483869" r:id="rId4"/>
    <p:sldLayoutId id="2147483892" r:id="rId5"/>
    <p:sldLayoutId id="2147483841" r:id="rId6"/>
    <p:sldLayoutId id="2147483886" r:id="rId7"/>
    <p:sldLayoutId id="2147483842" r:id="rId8"/>
    <p:sldLayoutId id="2147483718" r:id="rId9"/>
    <p:sldLayoutId id="2147483882" r:id="rId10"/>
    <p:sldLayoutId id="2147483881" r:id="rId11"/>
    <p:sldLayoutId id="2147483897" r:id="rId12"/>
    <p:sldLayoutId id="2147483898" r:id="rId13"/>
    <p:sldLayoutId id="2147483879" r:id="rId14"/>
    <p:sldLayoutId id="2147483890" r:id="rId15"/>
    <p:sldLayoutId id="2147483876" r:id="rId16"/>
    <p:sldLayoutId id="2147483878" r:id="rId17"/>
    <p:sldLayoutId id="2147483875" r:id="rId18"/>
    <p:sldLayoutId id="2147483855" r:id="rId19"/>
    <p:sldLayoutId id="2147483861" r:id="rId20"/>
    <p:sldLayoutId id="2147483871" r:id="rId21"/>
    <p:sldLayoutId id="2147483895" r:id="rId22"/>
    <p:sldLayoutId id="2147483870" r:id="rId23"/>
    <p:sldLayoutId id="2147483891" r:id="rId24"/>
    <p:sldLayoutId id="2147483893" r:id="rId25"/>
    <p:sldLayoutId id="2147483894" r:id="rId26"/>
    <p:sldLayoutId id="2147483896" r:id="rId27"/>
    <p:sldLayoutId id="2147483649" r:id="rId28"/>
    <p:sldLayoutId id="2147483899" r:id="rId29"/>
    <p:sldLayoutId id="2147483900" r:id="rId30"/>
    <p:sldLayoutId id="2147483901" r:id="rId31"/>
    <p:sldLayoutId id="2147483902" r:id="rId32"/>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video" Target="https://www.youtube.com/embed/pFNfKBxBFHs?feature=oembed" TargetMode="Externa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hyperlink" Target="https://chefoskopet.suntarbetsliv.se/?utm_source=skrutb&amp;utm_medium=ppt&amp;utm_campaign=chefoskopet23"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sv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43.svg"/><Relationship Id="rId5" Type="http://schemas.openxmlformats.org/officeDocument/2006/relationships/diagramQuickStyle" Target="../diagrams/quickStyle1.xml"/><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diagramLayout" Target="../diagrams/layout1.xml"/><Relationship Id="rId9" Type="http://schemas.openxmlformats.org/officeDocument/2006/relationships/image" Target="../media/image41.svg"/><Relationship Id="rId1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30.xml"/><Relationship Id="rId5" Type="http://schemas.openxmlformats.org/officeDocument/2006/relationships/image" Target="../media/image39.png"/><Relationship Id="rId4" Type="http://schemas.openxmlformats.org/officeDocument/2006/relationships/hyperlink" Target="https://www.suntarbetsliv.se/artiklar/ledarskap/chefoskopet-ger-oss-ett-gemensamt-sprak/?utm_source=web&amp;utm_medium=ppt"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0.xml"/><Relationship Id="rId1" Type="http://schemas.openxmlformats.org/officeDocument/2006/relationships/video" Target="https://www.youtube.com/embed/cUB_M_CkUR8?feature=oembed" TargetMode="Externa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suntarbetsliv.se/sok/?query=chefoskopet&amp;refinementList%5Btypes%5D%5B%5D=S%C3%A5+g%C3%B6r+andra&amp;_page=1&amp;utm_source=web&amp;utm_medium=ppt" TargetMode="External"/><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30.xml"/><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32.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hefoskopet.suntarbetsliv.se/?utm_source=web&amp;utm_medium=ppt&amp;utm_campaign=chefoskopet23"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xml"/><Relationship Id="rId1" Type="http://schemas.openxmlformats.org/officeDocument/2006/relationships/video" Target="https://www.youtube.com/embed/lLKu3rk0x94?feature=oembed"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61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4B789766-F0D0-281C-F8EA-37CDD5434B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1247" y="299861"/>
            <a:ext cx="1577401" cy="1577401"/>
          </a:xfrm>
          <a:prstGeom prst="rect">
            <a:avLst/>
          </a:prstGeom>
        </p:spPr>
      </p:pic>
      <p:cxnSp>
        <p:nvCxnSpPr>
          <p:cNvPr id="19" name="Rak koppling 18">
            <a:extLst>
              <a:ext uri="{FF2B5EF4-FFF2-40B4-BE49-F238E27FC236}">
                <a16:creationId xmlns:a16="http://schemas.microsoft.com/office/drawing/2014/main" id="{B4077D5A-6380-0565-6501-B1591985F401}"/>
              </a:ext>
            </a:extLst>
          </p:cNvPr>
          <p:cNvCxnSpPr/>
          <p:nvPr/>
        </p:nvCxnSpPr>
        <p:spPr>
          <a:xfrm flipV="1">
            <a:off x="4052236" y="2578769"/>
            <a:ext cx="3734602" cy="1540844"/>
          </a:xfrm>
          <a:prstGeom prst="line">
            <a:avLst/>
          </a:prstGeom>
          <a:ln w="76200">
            <a:solidFill>
              <a:schemeClr val="tx1"/>
            </a:solidFill>
          </a:ln>
        </p:spPr>
        <p:style>
          <a:lnRef idx="1">
            <a:schemeClr val="accent6"/>
          </a:lnRef>
          <a:fillRef idx="0">
            <a:schemeClr val="accent6"/>
          </a:fillRef>
          <a:effectRef idx="0">
            <a:schemeClr val="accent6"/>
          </a:effectRef>
          <a:fontRef idx="minor">
            <a:schemeClr val="tx1"/>
          </a:fontRef>
        </p:style>
      </p:cxnSp>
      <p:sp>
        <p:nvSpPr>
          <p:cNvPr id="2" name="Rubrik 1">
            <a:extLst>
              <a:ext uri="{FF2B5EF4-FFF2-40B4-BE49-F238E27FC236}">
                <a16:creationId xmlns:a16="http://schemas.microsoft.com/office/drawing/2014/main" id="{1F85C6A8-1861-1F25-FD35-2FBE5CE3CE7C}"/>
              </a:ext>
            </a:extLst>
          </p:cNvPr>
          <p:cNvSpPr>
            <a:spLocks noGrp="1"/>
          </p:cNvSpPr>
          <p:nvPr>
            <p:ph type="title"/>
          </p:nvPr>
        </p:nvSpPr>
        <p:spPr/>
        <p:txBody>
          <a:bodyPr/>
          <a:lstStyle/>
          <a:p>
            <a:r>
              <a:rPr lang="sv-SE" dirty="0">
                <a:solidFill>
                  <a:schemeClr val="accent2"/>
                </a:solidFill>
              </a:rPr>
              <a:t>Chefens nyckelposition</a:t>
            </a:r>
          </a:p>
        </p:txBody>
      </p:sp>
      <p:sp>
        <p:nvSpPr>
          <p:cNvPr id="16" name="Platshållare för text 15">
            <a:extLst>
              <a:ext uri="{FF2B5EF4-FFF2-40B4-BE49-F238E27FC236}">
                <a16:creationId xmlns:a16="http://schemas.microsoft.com/office/drawing/2014/main" id="{1054C60B-2524-0793-8AE1-51E326706102}"/>
              </a:ext>
            </a:extLst>
          </p:cNvPr>
          <p:cNvSpPr>
            <a:spLocks noGrp="1"/>
          </p:cNvSpPr>
          <p:nvPr>
            <p:ph type="body" sz="quarter" idx="14"/>
          </p:nvPr>
        </p:nvSpPr>
        <p:spPr/>
        <p:txBody>
          <a:bodyPr/>
          <a:lstStyle/>
          <a:p>
            <a:r>
              <a:rPr lang="sv-SE" dirty="0"/>
              <a:t>Chefoskopet</a:t>
            </a:r>
          </a:p>
        </p:txBody>
      </p:sp>
      <p:sp>
        <p:nvSpPr>
          <p:cNvPr id="10" name="textruta 9">
            <a:extLst>
              <a:ext uri="{FF2B5EF4-FFF2-40B4-BE49-F238E27FC236}">
                <a16:creationId xmlns:a16="http://schemas.microsoft.com/office/drawing/2014/main" id="{0C825123-88A1-F6D9-28DA-F2271DBF2A4A}"/>
              </a:ext>
            </a:extLst>
          </p:cNvPr>
          <p:cNvSpPr txBox="1"/>
          <p:nvPr/>
        </p:nvSpPr>
        <p:spPr>
          <a:xfrm>
            <a:off x="2697383" y="4220201"/>
            <a:ext cx="172015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white"/>
                </a:solidFill>
                <a:effectLst/>
                <a:uLnTx/>
                <a:uFillTx/>
                <a:latin typeface="Calibri"/>
                <a:ea typeface="+mn-ea"/>
                <a:cs typeface="+mn-cs"/>
              </a:rPr>
              <a:t>OPERATIV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white"/>
                </a:solidFill>
                <a:effectLst/>
                <a:uLnTx/>
                <a:uFillTx/>
                <a:latin typeface="Calibri"/>
                <a:ea typeface="+mn-ea"/>
                <a:cs typeface="+mn-cs"/>
              </a:rPr>
              <a:t>NIVÅ</a:t>
            </a:r>
          </a:p>
        </p:txBody>
      </p:sp>
      <p:sp>
        <p:nvSpPr>
          <p:cNvPr id="3" name="Ellips 2">
            <a:extLst>
              <a:ext uri="{FF2B5EF4-FFF2-40B4-BE49-F238E27FC236}">
                <a16:creationId xmlns:a16="http://schemas.microsoft.com/office/drawing/2014/main" id="{48897C70-EDB8-88BF-9343-1DDC067368B8}"/>
              </a:ext>
            </a:extLst>
          </p:cNvPr>
          <p:cNvSpPr/>
          <p:nvPr/>
        </p:nvSpPr>
        <p:spPr>
          <a:xfrm>
            <a:off x="1895667" y="3493648"/>
            <a:ext cx="2284102" cy="2284102"/>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300"/>
              <a:t>OPERATIV NIVÅ</a:t>
            </a:r>
          </a:p>
        </p:txBody>
      </p:sp>
      <p:sp>
        <p:nvSpPr>
          <p:cNvPr id="6" name="Ellips 5">
            <a:extLst>
              <a:ext uri="{FF2B5EF4-FFF2-40B4-BE49-F238E27FC236}">
                <a16:creationId xmlns:a16="http://schemas.microsoft.com/office/drawing/2014/main" id="{CB0190F1-530D-CAF6-27F4-0B21FF8A542D}"/>
              </a:ext>
            </a:extLst>
          </p:cNvPr>
          <p:cNvSpPr/>
          <p:nvPr/>
        </p:nvSpPr>
        <p:spPr>
          <a:xfrm>
            <a:off x="7514416" y="1078338"/>
            <a:ext cx="2284102" cy="2284102"/>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300"/>
              <a:t>STRATEGISK NIVÅ</a:t>
            </a:r>
          </a:p>
        </p:txBody>
      </p:sp>
      <p:sp>
        <p:nvSpPr>
          <p:cNvPr id="11" name="Ellips 10">
            <a:extLst>
              <a:ext uri="{FF2B5EF4-FFF2-40B4-BE49-F238E27FC236}">
                <a16:creationId xmlns:a16="http://schemas.microsoft.com/office/drawing/2014/main" id="{1E9D24EF-C8F2-C1A4-9B14-E1E5DFFA0955}"/>
              </a:ext>
            </a:extLst>
          </p:cNvPr>
          <p:cNvSpPr/>
          <p:nvPr/>
        </p:nvSpPr>
        <p:spPr>
          <a:xfrm>
            <a:off x="4677585" y="2220389"/>
            <a:ext cx="2284102" cy="2284102"/>
          </a:xfrm>
          <a:prstGeom prst="ellipse">
            <a:avLst/>
          </a:prstGeom>
          <a:solidFill>
            <a:srgbClr val="F7BA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300"/>
          </a:p>
        </p:txBody>
      </p:sp>
      <p:pic>
        <p:nvPicPr>
          <p:cNvPr id="4" name="Bild 3">
            <a:extLst>
              <a:ext uri="{FF2B5EF4-FFF2-40B4-BE49-F238E27FC236}">
                <a16:creationId xmlns:a16="http://schemas.microsoft.com/office/drawing/2014/main" id="{5A142226-3A02-6B7D-151C-B04DBB19718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56609" y="2608349"/>
            <a:ext cx="926053" cy="1481684"/>
          </a:xfrm>
          <a:prstGeom prst="rect">
            <a:avLst/>
          </a:prstGeom>
        </p:spPr>
      </p:pic>
    </p:spTree>
    <p:extLst>
      <p:ext uri="{BB962C8B-B14F-4D97-AF65-F5344CB8AC3E}">
        <p14:creationId xmlns:p14="http://schemas.microsoft.com/office/powerpoint/2010/main" val="1794322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Chefens nyckelposition">
            <a:hlinkClick r:id="" action="ppaction://media"/>
            <a:extLst>
              <a:ext uri="{FF2B5EF4-FFF2-40B4-BE49-F238E27FC236}">
                <a16:creationId xmlns:a16="http://schemas.microsoft.com/office/drawing/2014/main" id="{0F613261-3AD5-BC0D-A628-8C1177EF9240}"/>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08477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E5AFBAA0-B799-A519-146E-C8356069ECA3}"/>
              </a:ext>
            </a:extLst>
          </p:cNvPr>
          <p:cNvSpPr txBox="1"/>
          <p:nvPr/>
        </p:nvSpPr>
        <p:spPr>
          <a:xfrm>
            <a:off x="2509520" y="3429000"/>
            <a:ext cx="5191760" cy="369332"/>
          </a:xfrm>
          <a:prstGeom prst="rect">
            <a:avLst/>
          </a:prstGeom>
          <a:noFill/>
        </p:spPr>
        <p:txBody>
          <a:bodyPr wrap="square" rtlCol="0">
            <a:spAutoFit/>
          </a:bodyPr>
          <a:lstStyle/>
          <a:p>
            <a:r>
              <a:rPr lang="sv-SE">
                <a:solidFill>
                  <a:srgbClr val="FF0000"/>
                </a:solidFill>
              </a:rPr>
              <a:t>BYT </a:t>
            </a:r>
            <a:r>
              <a:rPr lang="sv-SE" err="1">
                <a:solidFill>
                  <a:srgbClr val="FF0000"/>
                </a:solidFill>
              </a:rPr>
              <a:t>skärmdump</a:t>
            </a:r>
            <a:r>
              <a:rPr lang="sv-SE">
                <a:solidFill>
                  <a:srgbClr val="FF0000"/>
                </a:solidFill>
              </a:rPr>
              <a:t> till nya landningssidan!</a:t>
            </a:r>
          </a:p>
        </p:txBody>
      </p:sp>
      <p:pic>
        <p:nvPicPr>
          <p:cNvPr id="8" name="Bildobjekt 7">
            <a:hlinkClick r:id="rId3"/>
            <a:extLst>
              <a:ext uri="{FF2B5EF4-FFF2-40B4-BE49-F238E27FC236}">
                <a16:creationId xmlns:a16="http://schemas.microsoft.com/office/drawing/2014/main" id="{8144EF35-746B-A5D7-5B38-349C27AFB02D}"/>
              </a:ext>
            </a:extLst>
          </p:cNvPr>
          <p:cNvPicPr>
            <a:picLocks noChangeAspect="1"/>
          </p:cNvPicPr>
          <p:nvPr/>
        </p:nvPicPr>
        <p:blipFill>
          <a:blip r:embed="rId4"/>
          <a:stretch>
            <a:fillRect/>
          </a:stretch>
        </p:blipFill>
        <p:spPr>
          <a:xfrm>
            <a:off x="0" y="433646"/>
            <a:ext cx="12192000" cy="5212022"/>
          </a:xfrm>
          <a:prstGeom prst="rect">
            <a:avLst/>
          </a:prstGeom>
        </p:spPr>
      </p:pic>
      <p:sp>
        <p:nvSpPr>
          <p:cNvPr id="2" name="Ellips 1">
            <a:extLst>
              <a:ext uri="{FF2B5EF4-FFF2-40B4-BE49-F238E27FC236}">
                <a16:creationId xmlns:a16="http://schemas.microsoft.com/office/drawing/2014/main" id="{A48ADC60-754A-43DC-B29E-2EA5B77ADA04}"/>
              </a:ext>
            </a:extLst>
          </p:cNvPr>
          <p:cNvSpPr/>
          <p:nvPr/>
        </p:nvSpPr>
        <p:spPr>
          <a:xfrm>
            <a:off x="2102359" y="760334"/>
            <a:ext cx="1213904" cy="45641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Ellips 3">
            <a:extLst>
              <a:ext uri="{FF2B5EF4-FFF2-40B4-BE49-F238E27FC236}">
                <a16:creationId xmlns:a16="http://schemas.microsoft.com/office/drawing/2014/main" id="{F037B9EC-CE68-4F9D-90F5-0CF3871213F9}"/>
              </a:ext>
            </a:extLst>
          </p:cNvPr>
          <p:cNvSpPr/>
          <p:nvPr/>
        </p:nvSpPr>
        <p:spPr>
          <a:xfrm>
            <a:off x="3382938" y="760334"/>
            <a:ext cx="1152128" cy="45199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D95B4AA0-B83B-484F-BFFB-C55FC9B10C3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6560" y="1340768"/>
            <a:ext cx="738918" cy="1182268"/>
          </a:xfrm>
          <a:prstGeom prst="rect">
            <a:avLst/>
          </a:prstGeom>
        </p:spPr>
      </p:pic>
    </p:spTree>
    <p:extLst>
      <p:ext uri="{BB962C8B-B14F-4D97-AF65-F5344CB8AC3E}">
        <p14:creationId xmlns:p14="http://schemas.microsoft.com/office/powerpoint/2010/main" val="293107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D134D81-15D7-02B5-C50E-9AA7A72F1CC1}"/>
              </a:ext>
            </a:extLst>
          </p:cNvPr>
          <p:cNvSpPr>
            <a:spLocks noGrp="1"/>
          </p:cNvSpPr>
          <p:nvPr>
            <p:ph type="title"/>
          </p:nvPr>
        </p:nvSpPr>
        <p:spPr/>
        <p:txBody>
          <a:bodyPr/>
          <a:lstStyle/>
          <a:p>
            <a:r>
              <a:rPr lang="sv-SE"/>
              <a:t>Övergripande process</a:t>
            </a:r>
          </a:p>
        </p:txBody>
      </p:sp>
      <p:sp>
        <p:nvSpPr>
          <p:cNvPr id="5" name="Platshållare för text 4">
            <a:extLst>
              <a:ext uri="{FF2B5EF4-FFF2-40B4-BE49-F238E27FC236}">
                <a16:creationId xmlns:a16="http://schemas.microsoft.com/office/drawing/2014/main" id="{715C8C5B-5321-617E-60E4-52CB4EFAB1D1}"/>
              </a:ext>
            </a:extLst>
          </p:cNvPr>
          <p:cNvSpPr>
            <a:spLocks noGrp="1"/>
          </p:cNvSpPr>
          <p:nvPr>
            <p:ph type="body" sz="quarter" idx="14"/>
          </p:nvPr>
        </p:nvSpPr>
        <p:spPr/>
        <p:txBody>
          <a:bodyPr/>
          <a:lstStyle/>
          <a:p>
            <a:r>
              <a:rPr lang="sv-SE" dirty="0"/>
              <a:t>Chefoskopet</a:t>
            </a:r>
          </a:p>
        </p:txBody>
      </p:sp>
      <p:sp>
        <p:nvSpPr>
          <p:cNvPr id="7" name="Ellips 6">
            <a:extLst>
              <a:ext uri="{FF2B5EF4-FFF2-40B4-BE49-F238E27FC236}">
                <a16:creationId xmlns:a16="http://schemas.microsoft.com/office/drawing/2014/main" id="{1C81853D-9DBE-0311-1FB2-E692F2DAFE5C}"/>
              </a:ext>
            </a:extLst>
          </p:cNvPr>
          <p:cNvSpPr/>
          <p:nvPr/>
        </p:nvSpPr>
        <p:spPr>
          <a:xfrm>
            <a:off x="530679" y="2949453"/>
            <a:ext cx="1781361" cy="1781361"/>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300"/>
              <a:t>Kunskap</a:t>
            </a:r>
          </a:p>
        </p:txBody>
      </p:sp>
      <p:sp>
        <p:nvSpPr>
          <p:cNvPr id="8" name="Ellips 7">
            <a:extLst>
              <a:ext uri="{FF2B5EF4-FFF2-40B4-BE49-F238E27FC236}">
                <a16:creationId xmlns:a16="http://schemas.microsoft.com/office/drawing/2014/main" id="{5E637B20-86E4-C48D-1D6F-9A92F6304CEB}"/>
              </a:ext>
            </a:extLst>
          </p:cNvPr>
          <p:cNvSpPr/>
          <p:nvPr/>
        </p:nvSpPr>
        <p:spPr>
          <a:xfrm>
            <a:off x="2770960" y="2949454"/>
            <a:ext cx="1781362" cy="1781362"/>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300"/>
              <a:t>Insikter</a:t>
            </a:r>
          </a:p>
        </p:txBody>
      </p:sp>
      <p:sp>
        <p:nvSpPr>
          <p:cNvPr id="9" name="Ellips 8">
            <a:extLst>
              <a:ext uri="{FF2B5EF4-FFF2-40B4-BE49-F238E27FC236}">
                <a16:creationId xmlns:a16="http://schemas.microsoft.com/office/drawing/2014/main" id="{0C9EF364-60D2-A460-2A4C-0BCD77A67A3C}"/>
              </a:ext>
            </a:extLst>
          </p:cNvPr>
          <p:cNvSpPr/>
          <p:nvPr/>
        </p:nvSpPr>
        <p:spPr>
          <a:xfrm>
            <a:off x="5011240" y="2949454"/>
            <a:ext cx="1781362" cy="1781362"/>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300"/>
              <a:t>Kart-lägga</a:t>
            </a:r>
          </a:p>
        </p:txBody>
      </p:sp>
      <p:sp>
        <p:nvSpPr>
          <p:cNvPr id="10" name="Ellips 9">
            <a:extLst>
              <a:ext uri="{FF2B5EF4-FFF2-40B4-BE49-F238E27FC236}">
                <a16:creationId xmlns:a16="http://schemas.microsoft.com/office/drawing/2014/main" id="{14A24F78-F802-3590-0412-40836E4B45A2}"/>
              </a:ext>
            </a:extLst>
          </p:cNvPr>
          <p:cNvSpPr/>
          <p:nvPr/>
        </p:nvSpPr>
        <p:spPr>
          <a:xfrm>
            <a:off x="7245808" y="2949453"/>
            <a:ext cx="1781362" cy="1781362"/>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300"/>
              <a:t>Åtgärder</a:t>
            </a:r>
          </a:p>
        </p:txBody>
      </p:sp>
      <p:pic>
        <p:nvPicPr>
          <p:cNvPr id="11" name="Bild 10">
            <a:extLst>
              <a:ext uri="{FF2B5EF4-FFF2-40B4-BE49-F238E27FC236}">
                <a16:creationId xmlns:a16="http://schemas.microsoft.com/office/drawing/2014/main" id="{24CD2650-CE74-227A-90DC-3CA5012ED2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3885" y="3622233"/>
            <a:ext cx="315228" cy="360261"/>
          </a:xfrm>
          <a:prstGeom prst="rect">
            <a:avLst/>
          </a:prstGeom>
        </p:spPr>
      </p:pic>
      <p:pic>
        <p:nvPicPr>
          <p:cNvPr id="12" name="Bild 11">
            <a:extLst>
              <a:ext uri="{FF2B5EF4-FFF2-40B4-BE49-F238E27FC236}">
                <a16:creationId xmlns:a16="http://schemas.microsoft.com/office/drawing/2014/main" id="{70DB5575-1D93-98F8-9D71-197A4CC6D0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4167" y="3622233"/>
            <a:ext cx="315228" cy="360261"/>
          </a:xfrm>
          <a:prstGeom prst="rect">
            <a:avLst/>
          </a:prstGeom>
        </p:spPr>
      </p:pic>
      <p:pic>
        <p:nvPicPr>
          <p:cNvPr id="13" name="Bild 12">
            <a:extLst>
              <a:ext uri="{FF2B5EF4-FFF2-40B4-BE49-F238E27FC236}">
                <a16:creationId xmlns:a16="http://schemas.microsoft.com/office/drawing/2014/main" id="{442BE030-0AD0-A858-DC42-0B419572029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1591" y="3622233"/>
            <a:ext cx="315228" cy="360261"/>
          </a:xfrm>
          <a:prstGeom prst="rect">
            <a:avLst/>
          </a:prstGeom>
        </p:spPr>
      </p:pic>
      <p:pic>
        <p:nvPicPr>
          <p:cNvPr id="14" name="Bild 13">
            <a:extLst>
              <a:ext uri="{FF2B5EF4-FFF2-40B4-BE49-F238E27FC236}">
                <a16:creationId xmlns:a16="http://schemas.microsoft.com/office/drawing/2014/main" id="{BE71C30F-E104-06B9-6840-7F20372C96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96159" y="3622233"/>
            <a:ext cx="315228" cy="360261"/>
          </a:xfrm>
          <a:prstGeom prst="rect">
            <a:avLst/>
          </a:prstGeom>
        </p:spPr>
      </p:pic>
      <p:sp>
        <p:nvSpPr>
          <p:cNvPr id="15" name="textruta 14">
            <a:extLst>
              <a:ext uri="{FF2B5EF4-FFF2-40B4-BE49-F238E27FC236}">
                <a16:creationId xmlns:a16="http://schemas.microsoft.com/office/drawing/2014/main" id="{4F55F4DB-2ECA-F3E8-1722-EB838CC55894}"/>
              </a:ext>
            </a:extLst>
          </p:cNvPr>
          <p:cNvSpPr txBox="1"/>
          <p:nvPr/>
        </p:nvSpPr>
        <p:spPr>
          <a:xfrm>
            <a:off x="8836953" y="4958191"/>
            <a:ext cx="3283547" cy="707886"/>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
                <a:schemeClr val="tx1"/>
              </a:buClr>
              <a:buSzTx/>
              <a:tabLst/>
              <a:defRPr/>
            </a:pPr>
            <a:r>
              <a:rPr kumimoji="0" lang="sv-SE" sz="2000" b="0" i="0" u="none" strike="noStrike" kern="1200" cap="none" spc="0" normalizeH="0" baseline="0" noProof="0">
                <a:ln>
                  <a:noFill/>
                </a:ln>
                <a:effectLst/>
                <a:uLnTx/>
                <a:uFillTx/>
                <a:latin typeface="Calibri"/>
                <a:ea typeface="+mn-ea"/>
                <a:cs typeface="+mn-cs"/>
              </a:rPr>
              <a:t>Goda organisatoriska förutsättningar</a:t>
            </a:r>
          </a:p>
        </p:txBody>
      </p:sp>
      <p:pic>
        <p:nvPicPr>
          <p:cNvPr id="16" name="Bildobjekt 15">
            <a:extLst>
              <a:ext uri="{FF2B5EF4-FFF2-40B4-BE49-F238E27FC236}">
                <a16:creationId xmlns:a16="http://schemas.microsoft.com/office/drawing/2014/main" id="{4E75C507-6FCD-6FE9-7BD9-3503C5D182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0376" y="2949453"/>
            <a:ext cx="1705820" cy="1705820"/>
          </a:xfrm>
          <a:prstGeom prst="rect">
            <a:avLst/>
          </a:prstGeom>
        </p:spPr>
      </p:pic>
      <p:sp>
        <p:nvSpPr>
          <p:cNvPr id="18" name="textruta 17">
            <a:extLst>
              <a:ext uri="{FF2B5EF4-FFF2-40B4-BE49-F238E27FC236}">
                <a16:creationId xmlns:a16="http://schemas.microsoft.com/office/drawing/2014/main" id="{18D72102-5B5F-CCFD-027F-67A8D9938FB2}"/>
              </a:ext>
            </a:extLst>
          </p:cNvPr>
          <p:cNvSpPr txBox="1"/>
          <p:nvPr/>
        </p:nvSpPr>
        <p:spPr>
          <a:xfrm>
            <a:off x="331342" y="2072453"/>
            <a:ext cx="2225320" cy="584775"/>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
                <a:schemeClr val="tx1"/>
              </a:buClr>
              <a:buSzTx/>
              <a:tabLst/>
              <a:defRPr/>
            </a:pPr>
            <a:r>
              <a:rPr kumimoji="0" lang="sv-SE" sz="1600" b="0" i="0" u="none" strike="noStrike" kern="1200" cap="none" spc="0" normalizeH="0" baseline="0" noProof="0">
                <a:ln>
                  <a:noFill/>
                </a:ln>
                <a:effectLst/>
                <a:uLnTx/>
                <a:uFillTx/>
                <a:latin typeface="Calibri"/>
                <a:ea typeface="+mn-ea"/>
                <a:cs typeface="+mn-cs"/>
              </a:rPr>
              <a:t>Vad är organisatoriska förutsättningar?</a:t>
            </a:r>
          </a:p>
        </p:txBody>
      </p:sp>
      <p:sp>
        <p:nvSpPr>
          <p:cNvPr id="19" name="textruta 18">
            <a:extLst>
              <a:ext uri="{FF2B5EF4-FFF2-40B4-BE49-F238E27FC236}">
                <a16:creationId xmlns:a16="http://schemas.microsoft.com/office/drawing/2014/main" id="{ED22C2B6-37E0-7BBA-6C4E-F98915149DAE}"/>
              </a:ext>
            </a:extLst>
          </p:cNvPr>
          <p:cNvSpPr txBox="1"/>
          <p:nvPr/>
        </p:nvSpPr>
        <p:spPr>
          <a:xfrm>
            <a:off x="2495600" y="2068959"/>
            <a:ext cx="2225320" cy="584775"/>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
                <a:schemeClr val="tx1"/>
              </a:buClr>
              <a:buSzTx/>
              <a:tabLst/>
              <a:defRPr/>
            </a:pPr>
            <a:r>
              <a:rPr kumimoji="0" lang="sv-SE" sz="1600" b="0" i="0" u="none" strike="noStrike" kern="1200" cap="none" spc="0" normalizeH="0" baseline="0" noProof="0">
                <a:ln>
                  <a:noFill/>
                </a:ln>
                <a:effectLst/>
                <a:uLnTx/>
                <a:uFillTx/>
                <a:latin typeface="Calibri"/>
                <a:ea typeface="+mn-ea"/>
                <a:cs typeface="+mn-cs"/>
              </a:rPr>
              <a:t>Samsyn</a:t>
            </a:r>
          </a:p>
          <a:p>
            <a:pPr marR="0" lvl="0" algn="ctr" defTabSz="914400" rtl="0" eaLnBrk="1" fontAlgn="auto" latinLnBrk="0" hangingPunct="1">
              <a:lnSpc>
                <a:spcPct val="100000"/>
              </a:lnSpc>
              <a:spcBef>
                <a:spcPts val="0"/>
              </a:spcBef>
              <a:spcAft>
                <a:spcPts val="0"/>
              </a:spcAft>
              <a:buClr>
                <a:schemeClr val="tx1"/>
              </a:buClr>
              <a:buSzTx/>
              <a:tabLst/>
              <a:defRPr/>
            </a:pPr>
            <a:r>
              <a:rPr lang="sv-SE" sz="1600">
                <a:latin typeface="Calibri"/>
              </a:rPr>
              <a:t>Gemensamt språk</a:t>
            </a:r>
            <a:endParaRPr kumimoji="0" lang="sv-SE" sz="1600" b="0" i="0" u="none" strike="noStrike" kern="1200" cap="none" spc="0" normalizeH="0" baseline="0" noProof="0">
              <a:ln>
                <a:noFill/>
              </a:ln>
              <a:effectLst/>
              <a:uLnTx/>
              <a:uFillTx/>
              <a:latin typeface="Calibri"/>
              <a:ea typeface="+mn-ea"/>
              <a:cs typeface="+mn-cs"/>
            </a:endParaRPr>
          </a:p>
        </p:txBody>
      </p:sp>
      <p:sp>
        <p:nvSpPr>
          <p:cNvPr id="20" name="textruta 19">
            <a:extLst>
              <a:ext uri="{FF2B5EF4-FFF2-40B4-BE49-F238E27FC236}">
                <a16:creationId xmlns:a16="http://schemas.microsoft.com/office/drawing/2014/main" id="{A524E748-02E5-BD26-39C7-00DEABD04850}"/>
              </a:ext>
            </a:extLst>
          </p:cNvPr>
          <p:cNvSpPr txBox="1"/>
          <p:nvPr/>
        </p:nvSpPr>
        <p:spPr>
          <a:xfrm>
            <a:off x="4590013" y="1584300"/>
            <a:ext cx="2623816" cy="107721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
                <a:schemeClr val="tx1"/>
              </a:buClr>
              <a:buSzTx/>
              <a:tabLst/>
              <a:defRPr/>
            </a:pPr>
            <a:r>
              <a:rPr kumimoji="0" lang="sv-SE" sz="1600" b="0" i="0" u="none" strike="noStrike" kern="1200" cap="none" spc="0" normalizeH="0" baseline="0" noProof="0">
                <a:ln>
                  <a:noFill/>
                </a:ln>
                <a:effectLst/>
                <a:uLnTx/>
                <a:uFillTx/>
                <a:latin typeface="Calibri"/>
                <a:ea typeface="+mn-ea"/>
                <a:cs typeface="+mn-cs"/>
              </a:rPr>
              <a:t>Hur har cheferna det?</a:t>
            </a:r>
          </a:p>
          <a:p>
            <a:pPr marR="0" lvl="0" algn="ctr" defTabSz="914400" rtl="0" eaLnBrk="1" fontAlgn="auto" latinLnBrk="0" hangingPunct="1">
              <a:lnSpc>
                <a:spcPct val="100000"/>
              </a:lnSpc>
              <a:spcBef>
                <a:spcPts val="0"/>
              </a:spcBef>
              <a:spcAft>
                <a:spcPts val="0"/>
              </a:spcAft>
              <a:buClr>
                <a:schemeClr val="tx1"/>
              </a:buClr>
              <a:buSzTx/>
              <a:tabLst/>
              <a:defRPr/>
            </a:pPr>
            <a:r>
              <a:rPr lang="sv-SE" sz="1600">
                <a:latin typeface="Calibri"/>
              </a:rPr>
              <a:t>Vad gör cheferna?</a:t>
            </a:r>
          </a:p>
          <a:p>
            <a:pPr marR="0" lvl="0" algn="ctr" defTabSz="914400" rtl="0" eaLnBrk="1" fontAlgn="auto" latinLnBrk="0" hangingPunct="1">
              <a:lnSpc>
                <a:spcPct val="100000"/>
              </a:lnSpc>
              <a:spcBef>
                <a:spcPts val="0"/>
              </a:spcBef>
              <a:spcAft>
                <a:spcPts val="0"/>
              </a:spcAft>
              <a:buClr>
                <a:schemeClr val="tx1"/>
              </a:buClr>
              <a:buSzTx/>
              <a:tabLst/>
              <a:defRPr/>
            </a:pPr>
            <a:r>
              <a:rPr kumimoji="0" lang="sv-SE" sz="1600" b="0" i="0" u="none" strike="noStrike" kern="1200" cap="none" spc="0" normalizeH="0" baseline="0" noProof="0">
                <a:ln>
                  <a:noFill/>
                </a:ln>
                <a:effectLst/>
                <a:uLnTx/>
                <a:uFillTx/>
                <a:latin typeface="Calibri"/>
                <a:ea typeface="+mn-ea"/>
                <a:cs typeface="+mn-cs"/>
              </a:rPr>
              <a:t>Hur ser kommunikations-vägar</a:t>
            </a:r>
            <a:r>
              <a:rPr kumimoji="0" lang="sv-SE" sz="1600" b="0" i="0" u="none" strike="noStrike" kern="1200" cap="none" spc="0" normalizeH="0" noProof="0">
                <a:ln>
                  <a:noFill/>
                </a:ln>
                <a:effectLst/>
                <a:uLnTx/>
                <a:uFillTx/>
                <a:latin typeface="Calibri"/>
                <a:ea typeface="+mn-ea"/>
                <a:cs typeface="+mn-cs"/>
              </a:rPr>
              <a:t> och stöd</a:t>
            </a:r>
            <a:r>
              <a:rPr kumimoji="0" lang="sv-SE" sz="1600" b="0" i="0" u="none" strike="noStrike" kern="1200" cap="none" spc="0" normalizeH="0" baseline="0" noProof="0">
                <a:ln>
                  <a:noFill/>
                </a:ln>
                <a:effectLst/>
                <a:uLnTx/>
                <a:uFillTx/>
                <a:latin typeface="Calibri"/>
                <a:ea typeface="+mn-ea"/>
                <a:cs typeface="+mn-cs"/>
              </a:rPr>
              <a:t> ut?</a:t>
            </a:r>
          </a:p>
        </p:txBody>
      </p:sp>
      <p:sp>
        <p:nvSpPr>
          <p:cNvPr id="21" name="textruta 20">
            <a:extLst>
              <a:ext uri="{FF2B5EF4-FFF2-40B4-BE49-F238E27FC236}">
                <a16:creationId xmlns:a16="http://schemas.microsoft.com/office/drawing/2014/main" id="{B0485344-C75F-E3CC-086F-64BFB36C4F6F}"/>
              </a:ext>
            </a:extLst>
          </p:cNvPr>
          <p:cNvSpPr txBox="1"/>
          <p:nvPr/>
        </p:nvSpPr>
        <p:spPr>
          <a:xfrm>
            <a:off x="7137930" y="1822737"/>
            <a:ext cx="2043035" cy="83099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
                <a:schemeClr val="tx1"/>
              </a:buClr>
              <a:buSzTx/>
              <a:tabLst/>
              <a:defRPr/>
            </a:pPr>
            <a:r>
              <a:rPr kumimoji="0" lang="sv-SE" sz="1600" b="0" i="0" u="none" strike="noStrike" kern="1200" cap="none" spc="0" normalizeH="0" baseline="0" noProof="0">
                <a:ln>
                  <a:noFill/>
                </a:ln>
                <a:effectLst/>
                <a:uLnTx/>
                <a:uFillTx/>
                <a:latin typeface="Calibri"/>
                <a:ea typeface="+mn-ea"/>
                <a:cs typeface="+mn-cs"/>
              </a:rPr>
              <a:t>Handlingsplaner på olika nivåer i organisationen</a:t>
            </a:r>
          </a:p>
        </p:txBody>
      </p:sp>
    </p:spTree>
    <p:extLst>
      <p:ext uri="{BB962C8B-B14F-4D97-AF65-F5344CB8AC3E}">
        <p14:creationId xmlns:p14="http://schemas.microsoft.com/office/powerpoint/2010/main" val="106474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95766F7-4084-A6BC-BEEF-DA05808B46F7}"/>
              </a:ext>
            </a:extLst>
          </p:cNvPr>
          <p:cNvPicPr>
            <a:picLocks noChangeAspect="1"/>
          </p:cNvPicPr>
          <p:nvPr/>
        </p:nvPicPr>
        <p:blipFill>
          <a:blip r:embed="rId3"/>
          <a:srcRect l="3072" t="3563" r="3308" b="5411"/>
          <a:stretch>
            <a:fillRect/>
          </a:stretch>
        </p:blipFill>
        <p:spPr>
          <a:xfrm>
            <a:off x="1564741" y="1704338"/>
            <a:ext cx="9062518" cy="3888831"/>
          </a:xfrm>
          <a:custGeom>
            <a:avLst/>
            <a:gdLst>
              <a:gd name="connsiteX0" fmla="*/ 196307 w 9578567"/>
              <a:gd name="connsiteY0" fmla="*/ 0 h 4110274"/>
              <a:gd name="connsiteX1" fmla="*/ 9382260 w 9578567"/>
              <a:gd name="connsiteY1" fmla="*/ 0 h 4110274"/>
              <a:gd name="connsiteX2" fmla="*/ 9578567 w 9578567"/>
              <a:gd name="connsiteY2" fmla="*/ 196307 h 4110274"/>
              <a:gd name="connsiteX3" fmla="*/ 9578567 w 9578567"/>
              <a:gd name="connsiteY3" fmla="*/ 3913967 h 4110274"/>
              <a:gd name="connsiteX4" fmla="*/ 9382260 w 9578567"/>
              <a:gd name="connsiteY4" fmla="*/ 4110274 h 4110274"/>
              <a:gd name="connsiteX5" fmla="*/ 196307 w 9578567"/>
              <a:gd name="connsiteY5" fmla="*/ 4110274 h 4110274"/>
              <a:gd name="connsiteX6" fmla="*/ 0 w 9578567"/>
              <a:gd name="connsiteY6" fmla="*/ 3913967 h 4110274"/>
              <a:gd name="connsiteX7" fmla="*/ 0 w 9578567"/>
              <a:gd name="connsiteY7" fmla="*/ 196307 h 4110274"/>
              <a:gd name="connsiteX8" fmla="*/ 196307 w 9578567"/>
              <a:gd name="connsiteY8" fmla="*/ 0 h 411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8567" h="4110274">
                <a:moveTo>
                  <a:pt x="196307" y="0"/>
                </a:moveTo>
                <a:lnTo>
                  <a:pt x="9382260" y="0"/>
                </a:lnTo>
                <a:cubicBezTo>
                  <a:pt x="9490677" y="0"/>
                  <a:pt x="9578567" y="87890"/>
                  <a:pt x="9578567" y="196307"/>
                </a:cubicBezTo>
                <a:lnTo>
                  <a:pt x="9578567" y="3913967"/>
                </a:lnTo>
                <a:cubicBezTo>
                  <a:pt x="9578567" y="4022384"/>
                  <a:pt x="9490677" y="4110274"/>
                  <a:pt x="9382260" y="4110274"/>
                </a:cubicBezTo>
                <a:lnTo>
                  <a:pt x="196307" y="4110274"/>
                </a:lnTo>
                <a:cubicBezTo>
                  <a:pt x="87890" y="4110274"/>
                  <a:pt x="0" y="4022384"/>
                  <a:pt x="0" y="3913967"/>
                </a:cubicBezTo>
                <a:lnTo>
                  <a:pt x="0" y="196307"/>
                </a:lnTo>
                <a:cubicBezTo>
                  <a:pt x="0" y="87890"/>
                  <a:pt x="87890" y="0"/>
                  <a:pt x="196307" y="0"/>
                </a:cubicBezTo>
                <a:close/>
              </a:path>
            </a:pathLst>
          </a:custGeom>
          <a:ln>
            <a:noFill/>
          </a:ln>
          <a:effectLst>
            <a:outerShdw blurRad="292100" dist="139700" dir="2700000" algn="tl" rotWithShape="0">
              <a:srgbClr val="333333">
                <a:alpha val="65000"/>
              </a:srgbClr>
            </a:outerShdw>
          </a:effectLst>
        </p:spPr>
      </p:pic>
      <p:sp>
        <p:nvSpPr>
          <p:cNvPr id="5" name="Rubrik 4">
            <a:extLst>
              <a:ext uri="{FF2B5EF4-FFF2-40B4-BE49-F238E27FC236}">
                <a16:creationId xmlns:a16="http://schemas.microsoft.com/office/drawing/2014/main" id="{F554568F-338F-C24A-36A8-B62BD863FB9F}"/>
              </a:ext>
            </a:extLst>
          </p:cNvPr>
          <p:cNvSpPr>
            <a:spLocks noGrp="1"/>
          </p:cNvSpPr>
          <p:nvPr>
            <p:ph type="title"/>
          </p:nvPr>
        </p:nvSpPr>
        <p:spPr/>
        <p:txBody>
          <a:bodyPr/>
          <a:lstStyle/>
          <a:p>
            <a:r>
              <a:rPr lang="sv-SE"/>
              <a:t>Centrala frågor att arbeta med tillsammans</a:t>
            </a:r>
          </a:p>
        </p:txBody>
      </p:sp>
    </p:spTree>
    <p:extLst>
      <p:ext uri="{BB962C8B-B14F-4D97-AF65-F5344CB8AC3E}">
        <p14:creationId xmlns:p14="http://schemas.microsoft.com/office/powerpoint/2010/main" val="4138573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07F40CC-24BF-CFD0-1397-1DA12F6A83A4}"/>
              </a:ext>
            </a:extLst>
          </p:cNvPr>
          <p:cNvPicPr>
            <a:picLocks noChangeAspect="1"/>
          </p:cNvPicPr>
          <p:nvPr/>
        </p:nvPicPr>
        <p:blipFill rotWithShape="1">
          <a:blip r:embed="rId3">
            <a:extLst>
              <a:ext uri="{28A0092B-C50C-407E-A947-70E740481C1C}">
                <a14:useLocalDpi xmlns:a14="http://schemas.microsoft.com/office/drawing/2010/main" val="0"/>
              </a:ext>
            </a:extLst>
          </a:blip>
          <a:srcRect l="28889"/>
          <a:stretch/>
        </p:blipFill>
        <p:spPr>
          <a:xfrm>
            <a:off x="0" y="0"/>
            <a:ext cx="12192000" cy="6858000"/>
          </a:xfrm>
          <a:prstGeom prst="rect">
            <a:avLst/>
          </a:prstGeom>
        </p:spPr>
      </p:pic>
      <p:sp>
        <p:nvSpPr>
          <p:cNvPr id="3" name="Rubrik 2">
            <a:extLst>
              <a:ext uri="{FF2B5EF4-FFF2-40B4-BE49-F238E27FC236}">
                <a16:creationId xmlns:a16="http://schemas.microsoft.com/office/drawing/2014/main" id="{5D91BC97-7B5A-45D5-4470-4806A3DA5BDA}"/>
              </a:ext>
            </a:extLst>
          </p:cNvPr>
          <p:cNvSpPr>
            <a:spLocks noGrp="1"/>
          </p:cNvSpPr>
          <p:nvPr>
            <p:ph type="title"/>
          </p:nvPr>
        </p:nvSpPr>
        <p:spPr>
          <a:xfrm>
            <a:off x="560284" y="721807"/>
            <a:ext cx="7776864" cy="720080"/>
          </a:xfrm>
        </p:spPr>
        <p:txBody>
          <a:bodyPr/>
          <a:lstStyle/>
          <a:p>
            <a:r>
              <a:rPr lang="sv-SE" sz="3200" b="0" dirty="0">
                <a:solidFill>
                  <a:schemeClr val="accent2"/>
                </a:solidFill>
              </a:rPr>
              <a:t>Ta reda på fakta:</a:t>
            </a:r>
            <a:br>
              <a:rPr lang="sv-SE" sz="3200" dirty="0">
                <a:solidFill>
                  <a:schemeClr val="accent2"/>
                </a:solidFill>
              </a:rPr>
            </a:br>
            <a:r>
              <a:rPr lang="sv-SE" sz="3200" dirty="0">
                <a:solidFill>
                  <a:schemeClr val="accent2"/>
                </a:solidFill>
              </a:rPr>
              <a:t>Vilka är våra chefers</a:t>
            </a:r>
            <a:br>
              <a:rPr lang="sv-SE" sz="3200" dirty="0">
                <a:solidFill>
                  <a:schemeClr val="accent2"/>
                </a:solidFill>
              </a:rPr>
            </a:br>
            <a:r>
              <a:rPr lang="sv-SE" sz="3200" dirty="0">
                <a:solidFill>
                  <a:schemeClr val="accent2"/>
                </a:solidFill>
              </a:rPr>
              <a:t>organisatoriska</a:t>
            </a:r>
            <a:br>
              <a:rPr lang="sv-SE" sz="3200" dirty="0">
                <a:solidFill>
                  <a:schemeClr val="accent2"/>
                </a:solidFill>
              </a:rPr>
            </a:br>
            <a:r>
              <a:rPr lang="sv-SE" sz="3200" dirty="0">
                <a:solidFill>
                  <a:schemeClr val="accent2"/>
                </a:solidFill>
              </a:rPr>
              <a:t>förutsättningar?</a:t>
            </a:r>
            <a:br>
              <a:rPr lang="sv-SE" dirty="0"/>
            </a:br>
            <a:endParaRPr lang="sv-SE" dirty="0"/>
          </a:p>
        </p:txBody>
      </p:sp>
      <p:pic>
        <p:nvPicPr>
          <p:cNvPr id="5" name="Bildobjekt 4">
            <a:extLst>
              <a:ext uri="{FF2B5EF4-FFF2-40B4-BE49-F238E27FC236}">
                <a16:creationId xmlns:a16="http://schemas.microsoft.com/office/drawing/2014/main" id="{B2818B03-DCA0-49CD-46A9-E026D2DF19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34"/>
            <a:ext cx="3098382" cy="1017066"/>
          </a:xfrm>
          <a:prstGeom prst="rect">
            <a:avLst/>
          </a:prstGeom>
        </p:spPr>
      </p:pic>
    </p:spTree>
    <p:extLst>
      <p:ext uri="{BB962C8B-B14F-4D97-AF65-F5344CB8AC3E}">
        <p14:creationId xmlns:p14="http://schemas.microsoft.com/office/powerpoint/2010/main" val="3026425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138486-0F6F-46E4-BF5F-1D1770E2723D}"/>
              </a:ext>
            </a:extLst>
          </p:cNvPr>
          <p:cNvSpPr>
            <a:spLocks noGrp="1"/>
          </p:cNvSpPr>
          <p:nvPr>
            <p:ph type="title"/>
          </p:nvPr>
        </p:nvSpPr>
        <p:spPr/>
        <p:txBody>
          <a:bodyPr/>
          <a:lstStyle/>
          <a:p>
            <a:r>
              <a:rPr lang="sv-SE" dirty="0">
                <a:solidFill>
                  <a:schemeClr val="accent2"/>
                </a:solidFill>
              </a:rPr>
              <a:t>Metoder för att skapa nulägesbild</a:t>
            </a:r>
          </a:p>
        </p:txBody>
      </p:sp>
      <p:sp>
        <p:nvSpPr>
          <p:cNvPr id="5" name="Platshållare för text 4">
            <a:extLst>
              <a:ext uri="{FF2B5EF4-FFF2-40B4-BE49-F238E27FC236}">
                <a16:creationId xmlns:a16="http://schemas.microsoft.com/office/drawing/2014/main" id="{CF8702D5-3FD3-ABA3-DB8D-71468B87A4AF}"/>
              </a:ext>
            </a:extLst>
          </p:cNvPr>
          <p:cNvSpPr>
            <a:spLocks noGrp="1"/>
          </p:cNvSpPr>
          <p:nvPr>
            <p:ph type="body" sz="quarter" idx="14"/>
          </p:nvPr>
        </p:nvSpPr>
        <p:spPr/>
        <p:txBody>
          <a:bodyPr/>
          <a:lstStyle/>
          <a:p>
            <a:r>
              <a:rPr lang="sv-SE" dirty="0"/>
              <a:t>Chefoskopet</a:t>
            </a:r>
          </a:p>
        </p:txBody>
      </p:sp>
      <p:graphicFrame>
        <p:nvGraphicFramePr>
          <p:cNvPr id="3" name="Diagram 2">
            <a:extLst>
              <a:ext uri="{FF2B5EF4-FFF2-40B4-BE49-F238E27FC236}">
                <a16:creationId xmlns:a16="http://schemas.microsoft.com/office/drawing/2014/main" id="{29E34419-CF9D-9110-4083-BC9D61418F8F}"/>
              </a:ext>
            </a:extLst>
          </p:cNvPr>
          <p:cNvGraphicFramePr/>
          <p:nvPr/>
        </p:nvGraphicFramePr>
        <p:xfrm>
          <a:off x="241636" y="1572550"/>
          <a:ext cx="11552722" cy="3996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d 3">
            <a:extLst>
              <a:ext uri="{FF2B5EF4-FFF2-40B4-BE49-F238E27FC236}">
                <a16:creationId xmlns:a16="http://schemas.microsoft.com/office/drawing/2014/main" id="{027D4942-C7DD-C5B8-F5A8-8F16A9B0F51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9927" y="1939767"/>
            <a:ext cx="1172828" cy="1089055"/>
          </a:xfrm>
          <a:prstGeom prst="rect">
            <a:avLst/>
          </a:prstGeom>
        </p:spPr>
      </p:pic>
      <p:pic>
        <p:nvPicPr>
          <p:cNvPr id="8" name="Bild 7">
            <a:extLst>
              <a:ext uri="{FF2B5EF4-FFF2-40B4-BE49-F238E27FC236}">
                <a16:creationId xmlns:a16="http://schemas.microsoft.com/office/drawing/2014/main" id="{607F8F7B-0C7F-423C-F479-8B0D438FDF0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00565" y="1900985"/>
            <a:ext cx="1498264" cy="1391246"/>
          </a:xfrm>
          <a:prstGeom prst="rect">
            <a:avLst/>
          </a:prstGeom>
        </p:spPr>
      </p:pic>
      <p:pic>
        <p:nvPicPr>
          <p:cNvPr id="13" name="Bild 12">
            <a:extLst>
              <a:ext uri="{FF2B5EF4-FFF2-40B4-BE49-F238E27FC236}">
                <a16:creationId xmlns:a16="http://schemas.microsoft.com/office/drawing/2014/main" id="{A3DBC116-6EA6-B877-4678-0D84E63622C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7642" y="4304037"/>
            <a:ext cx="1498264" cy="1336940"/>
          </a:xfrm>
          <a:prstGeom prst="rect">
            <a:avLst/>
          </a:prstGeom>
        </p:spPr>
      </p:pic>
      <p:pic>
        <p:nvPicPr>
          <p:cNvPr id="15" name="Bild 14">
            <a:extLst>
              <a:ext uri="{FF2B5EF4-FFF2-40B4-BE49-F238E27FC236}">
                <a16:creationId xmlns:a16="http://schemas.microsoft.com/office/drawing/2014/main" id="{70D71CF9-A396-A9DB-F5A7-857F1585503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96000" y="3923618"/>
            <a:ext cx="1168745" cy="1085264"/>
          </a:xfrm>
          <a:prstGeom prst="rect">
            <a:avLst/>
          </a:prstGeom>
        </p:spPr>
      </p:pic>
    </p:spTree>
    <p:extLst>
      <p:ext uri="{BB962C8B-B14F-4D97-AF65-F5344CB8AC3E}">
        <p14:creationId xmlns:p14="http://schemas.microsoft.com/office/powerpoint/2010/main" val="2015343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E189C4-1DDD-908E-BABB-3217CF451821}"/>
              </a:ext>
            </a:extLst>
          </p:cNvPr>
          <p:cNvSpPr>
            <a:spLocks noGrp="1"/>
          </p:cNvSpPr>
          <p:nvPr>
            <p:ph type="title"/>
          </p:nvPr>
        </p:nvSpPr>
        <p:spPr/>
        <p:txBody>
          <a:bodyPr/>
          <a:lstStyle/>
          <a:p>
            <a:r>
              <a:rPr lang="sv-SE" dirty="0">
                <a:solidFill>
                  <a:schemeClr val="accent2"/>
                </a:solidFill>
              </a:rPr>
              <a:t>Systematiskt arbetssätt </a:t>
            </a:r>
          </a:p>
        </p:txBody>
      </p:sp>
      <p:sp>
        <p:nvSpPr>
          <p:cNvPr id="3" name="Platshållare för text 2">
            <a:extLst>
              <a:ext uri="{FF2B5EF4-FFF2-40B4-BE49-F238E27FC236}">
                <a16:creationId xmlns:a16="http://schemas.microsoft.com/office/drawing/2014/main" id="{EEBB09CE-032C-45BD-118B-DD21E96ADD42}"/>
              </a:ext>
            </a:extLst>
          </p:cNvPr>
          <p:cNvSpPr>
            <a:spLocks noGrp="1"/>
          </p:cNvSpPr>
          <p:nvPr>
            <p:ph type="body" sz="quarter" idx="14"/>
          </p:nvPr>
        </p:nvSpPr>
        <p:spPr/>
        <p:txBody>
          <a:bodyPr/>
          <a:lstStyle/>
          <a:p>
            <a:r>
              <a:rPr lang="sv-SE" dirty="0"/>
              <a:t>Chefoskopet</a:t>
            </a:r>
          </a:p>
        </p:txBody>
      </p:sp>
      <p:pic>
        <p:nvPicPr>
          <p:cNvPr id="6" name="Bildobjekt 5">
            <a:extLst>
              <a:ext uri="{FF2B5EF4-FFF2-40B4-BE49-F238E27FC236}">
                <a16:creationId xmlns:a16="http://schemas.microsoft.com/office/drawing/2014/main" id="{8F169826-6F27-18DC-817E-C4E60E846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784" y="1734613"/>
            <a:ext cx="3816424" cy="3772807"/>
          </a:xfrm>
          <a:prstGeom prst="rect">
            <a:avLst/>
          </a:prstGeom>
        </p:spPr>
      </p:pic>
    </p:spTree>
    <p:extLst>
      <p:ext uri="{BB962C8B-B14F-4D97-AF65-F5344CB8AC3E}">
        <p14:creationId xmlns:p14="http://schemas.microsoft.com/office/powerpoint/2010/main" val="176093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utomhus, bänk, sitter&#10;&#10;Automatiskt genererad beskrivning">
            <a:extLst>
              <a:ext uri="{FF2B5EF4-FFF2-40B4-BE49-F238E27FC236}">
                <a16:creationId xmlns:a16="http://schemas.microsoft.com/office/drawing/2014/main" id="{912777FF-7FF1-2731-46B7-35F929856F9D}"/>
              </a:ext>
            </a:extLst>
          </p:cNvPr>
          <p:cNvPicPr>
            <a:picLocks noChangeAspect="1"/>
          </p:cNvPicPr>
          <p:nvPr/>
        </p:nvPicPr>
        <p:blipFill rotWithShape="1">
          <a:blip r:embed="rId3">
            <a:extLst>
              <a:ext uri="{28A0092B-C50C-407E-A947-70E740481C1C}">
                <a14:useLocalDpi xmlns:a14="http://schemas.microsoft.com/office/drawing/2010/main" val="0"/>
              </a:ext>
            </a:extLst>
          </a:blip>
          <a:srcRect r="11111"/>
          <a:stretch/>
        </p:blipFill>
        <p:spPr>
          <a:xfrm>
            <a:off x="0" y="0"/>
            <a:ext cx="12192000" cy="6858000"/>
          </a:xfrm>
          <a:prstGeom prst="rect">
            <a:avLst/>
          </a:prstGeom>
        </p:spPr>
      </p:pic>
      <p:sp>
        <p:nvSpPr>
          <p:cNvPr id="6" name="Frihandsfigur: Form 5">
            <a:hlinkClick r:id="rId4"/>
            <a:extLst>
              <a:ext uri="{FF2B5EF4-FFF2-40B4-BE49-F238E27FC236}">
                <a16:creationId xmlns:a16="http://schemas.microsoft.com/office/drawing/2014/main" id="{F9009E05-306D-C6C4-05BE-6AE7EF9E3113}"/>
              </a:ext>
            </a:extLst>
          </p:cNvPr>
          <p:cNvSpPr/>
          <p:nvPr/>
        </p:nvSpPr>
        <p:spPr>
          <a:xfrm>
            <a:off x="7199696" y="2908166"/>
            <a:ext cx="4992304" cy="3949834"/>
          </a:xfrm>
          <a:custGeom>
            <a:avLst/>
            <a:gdLst>
              <a:gd name="connsiteX0" fmla="*/ 3248527 w 4992304"/>
              <a:gd name="connsiteY0" fmla="*/ 0 h 3949834"/>
              <a:gd name="connsiteX1" fmla="*/ 4796968 w 4992304"/>
              <a:gd name="connsiteY1" fmla="*/ 392080 h 3949834"/>
              <a:gd name="connsiteX2" fmla="*/ 4992304 w 4992304"/>
              <a:gd name="connsiteY2" fmla="*/ 510749 h 3949834"/>
              <a:gd name="connsiteX3" fmla="*/ 4992304 w 4992304"/>
              <a:gd name="connsiteY3" fmla="*/ 3949834 h 3949834"/>
              <a:gd name="connsiteX4" fmla="*/ 76758 w 4992304"/>
              <a:gd name="connsiteY4" fmla="*/ 3949834 h 3949834"/>
              <a:gd name="connsiteX5" fmla="*/ 65999 w 4992304"/>
              <a:gd name="connsiteY5" fmla="*/ 3903219 h 3949834"/>
              <a:gd name="connsiteX6" fmla="*/ 0 w 4992304"/>
              <a:gd name="connsiteY6" fmla="*/ 3248527 h 3949834"/>
              <a:gd name="connsiteX7" fmla="*/ 3248527 w 4992304"/>
              <a:gd name="connsiteY7" fmla="*/ 0 h 39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2304" h="3949834">
                <a:moveTo>
                  <a:pt x="3248527" y="0"/>
                </a:moveTo>
                <a:cubicBezTo>
                  <a:pt x="3809187" y="0"/>
                  <a:pt x="4336673" y="142033"/>
                  <a:pt x="4796968" y="392080"/>
                </a:cubicBezTo>
                <a:lnTo>
                  <a:pt x="4992304" y="510749"/>
                </a:lnTo>
                <a:lnTo>
                  <a:pt x="4992304" y="3949834"/>
                </a:lnTo>
                <a:lnTo>
                  <a:pt x="76758" y="3949834"/>
                </a:lnTo>
                <a:lnTo>
                  <a:pt x="65999" y="3903219"/>
                </a:lnTo>
                <a:cubicBezTo>
                  <a:pt x="22726" y="3691747"/>
                  <a:pt x="0" y="3472791"/>
                  <a:pt x="0" y="3248527"/>
                </a:cubicBezTo>
                <a:cubicBezTo>
                  <a:pt x="0" y="1454415"/>
                  <a:pt x="1454415" y="0"/>
                  <a:pt x="32485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540000" rtlCol="0" anchor="ctr">
            <a:noAutofit/>
          </a:bodyPr>
          <a:lstStyle/>
          <a:p>
            <a:pPr algn="r"/>
            <a:r>
              <a:rPr lang="sv-SE" sz="2400">
                <a:latin typeface="+mj-lt"/>
              </a:rPr>
              <a:t>”Vi får begrepp</a:t>
            </a:r>
            <a:br>
              <a:rPr lang="sv-SE" sz="2400">
                <a:latin typeface="+mj-lt"/>
              </a:rPr>
            </a:br>
            <a:r>
              <a:rPr lang="sv-SE" sz="2400">
                <a:latin typeface="+mj-lt"/>
              </a:rPr>
              <a:t>och ett gemensamt språk</a:t>
            </a:r>
            <a:br>
              <a:rPr lang="sv-SE" sz="2400">
                <a:latin typeface="+mj-lt"/>
              </a:rPr>
            </a:br>
            <a:r>
              <a:rPr lang="sv-SE" sz="2400">
                <a:latin typeface="+mj-lt"/>
              </a:rPr>
              <a:t>och det ger samsyn och </a:t>
            </a:r>
            <a:br>
              <a:rPr lang="sv-SE" sz="2400">
                <a:latin typeface="+mj-lt"/>
              </a:rPr>
            </a:br>
            <a:r>
              <a:rPr lang="sv-SE" sz="2400">
                <a:latin typeface="+mj-lt"/>
              </a:rPr>
              <a:t>förbättrad dialog. </a:t>
            </a:r>
            <a:br>
              <a:rPr lang="sv-SE" sz="2400">
                <a:latin typeface="+mj-lt"/>
              </a:rPr>
            </a:br>
            <a:r>
              <a:rPr lang="sv-SE" sz="2400">
                <a:latin typeface="+mj-lt"/>
              </a:rPr>
              <a:t>Det blir struktur i arbetet.”</a:t>
            </a:r>
          </a:p>
          <a:p>
            <a:pPr algn="r"/>
            <a:endParaRPr lang="sv-SE" sz="2400"/>
          </a:p>
          <a:p>
            <a:pPr algn="r"/>
            <a:r>
              <a:rPr lang="sv-SE" sz="1600"/>
              <a:t>Ledningsgrupperna i Kävlinge, Burlöv och Lomma </a:t>
            </a:r>
          </a:p>
        </p:txBody>
      </p:sp>
      <p:pic>
        <p:nvPicPr>
          <p:cNvPr id="7" name="Bildobjekt 6">
            <a:extLst>
              <a:ext uri="{FF2B5EF4-FFF2-40B4-BE49-F238E27FC236}">
                <a16:creationId xmlns:a16="http://schemas.microsoft.com/office/drawing/2014/main" id="{C5321DCE-F2AC-B1A9-084D-E29A7C3BC9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40934"/>
            <a:ext cx="3098382" cy="1017066"/>
          </a:xfrm>
          <a:prstGeom prst="rect">
            <a:avLst/>
          </a:prstGeom>
        </p:spPr>
      </p:pic>
    </p:spTree>
    <p:extLst>
      <p:ext uri="{BB962C8B-B14F-4D97-AF65-F5344CB8AC3E}">
        <p14:creationId xmlns:p14="http://schemas.microsoft.com/office/powerpoint/2010/main" val="277149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Bollebygds kommun utvecklar sina chefers arbetsmiljö med Chefoskopet">
            <a:hlinkClick r:id="" action="ppaction://media"/>
            <a:extLst>
              <a:ext uri="{FF2B5EF4-FFF2-40B4-BE49-F238E27FC236}">
                <a16:creationId xmlns:a16="http://schemas.microsoft.com/office/drawing/2014/main" id="{B13AEFEB-62D5-AC62-753C-625E64DD8677}"/>
              </a:ext>
            </a:extLst>
          </p:cNvPr>
          <p:cNvPicPr>
            <a:picLocks noRot="1" noChangeAspect="1"/>
          </p:cNvPicPr>
          <p:nvPr>
            <a:videoFile r:link="rId1"/>
          </p:nvPr>
        </p:nvPicPr>
        <p:blipFill>
          <a:blip r:embed="rId4"/>
          <a:stretch>
            <a:fillRect/>
          </a:stretch>
        </p:blipFill>
        <p:spPr>
          <a:xfrm>
            <a:off x="0" y="-27384"/>
            <a:ext cx="12255973" cy="6924625"/>
          </a:xfrm>
          <a:prstGeom prst="rect">
            <a:avLst/>
          </a:prstGeom>
        </p:spPr>
      </p:pic>
    </p:spTree>
    <p:extLst>
      <p:ext uri="{BB962C8B-B14F-4D97-AF65-F5344CB8AC3E}">
        <p14:creationId xmlns:p14="http://schemas.microsoft.com/office/powerpoint/2010/main" val="332163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39279F3-678E-053C-B46E-4D7A4EDB83BB}"/>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2891044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F8342816-58EE-5B18-593D-632AFB735A0E}"/>
              </a:ext>
            </a:extLst>
          </p:cNvPr>
          <p:cNvGraphicFramePr>
            <a:graphicFrameLocks noGrp="1"/>
          </p:cNvGraphicFramePr>
          <p:nvPr/>
        </p:nvGraphicFramePr>
        <p:xfrm>
          <a:off x="839416" y="1480388"/>
          <a:ext cx="10633899" cy="4178485"/>
        </p:xfrm>
        <a:graphic>
          <a:graphicData uri="http://schemas.openxmlformats.org/drawingml/2006/table">
            <a:tbl>
              <a:tblPr firstRow="1" firstCol="1" bandRow="1">
                <a:tableStyleId>{5940675A-B579-460E-94D1-54222C63F5DA}</a:tableStyleId>
              </a:tblPr>
              <a:tblGrid>
                <a:gridCol w="402243">
                  <a:extLst>
                    <a:ext uri="{9D8B030D-6E8A-4147-A177-3AD203B41FA5}">
                      <a16:colId xmlns:a16="http://schemas.microsoft.com/office/drawing/2014/main" val="1120589987"/>
                    </a:ext>
                  </a:extLst>
                </a:gridCol>
                <a:gridCol w="1414914">
                  <a:extLst>
                    <a:ext uri="{9D8B030D-6E8A-4147-A177-3AD203B41FA5}">
                      <a16:colId xmlns:a16="http://schemas.microsoft.com/office/drawing/2014/main" val="3585790126"/>
                    </a:ext>
                  </a:extLst>
                </a:gridCol>
                <a:gridCol w="3619099">
                  <a:extLst>
                    <a:ext uri="{9D8B030D-6E8A-4147-A177-3AD203B41FA5}">
                      <a16:colId xmlns:a16="http://schemas.microsoft.com/office/drawing/2014/main" val="2638072267"/>
                    </a:ext>
                  </a:extLst>
                </a:gridCol>
                <a:gridCol w="1068404">
                  <a:extLst>
                    <a:ext uri="{9D8B030D-6E8A-4147-A177-3AD203B41FA5}">
                      <a16:colId xmlns:a16="http://schemas.microsoft.com/office/drawing/2014/main" val="3891320465"/>
                    </a:ext>
                  </a:extLst>
                </a:gridCol>
                <a:gridCol w="1376413">
                  <a:extLst>
                    <a:ext uri="{9D8B030D-6E8A-4147-A177-3AD203B41FA5}">
                      <a16:colId xmlns:a16="http://schemas.microsoft.com/office/drawing/2014/main" val="2268717420"/>
                    </a:ext>
                  </a:extLst>
                </a:gridCol>
                <a:gridCol w="1376413">
                  <a:extLst>
                    <a:ext uri="{9D8B030D-6E8A-4147-A177-3AD203B41FA5}">
                      <a16:colId xmlns:a16="http://schemas.microsoft.com/office/drawing/2014/main" val="2770800400"/>
                    </a:ext>
                  </a:extLst>
                </a:gridCol>
                <a:gridCol w="1376413">
                  <a:extLst>
                    <a:ext uri="{9D8B030D-6E8A-4147-A177-3AD203B41FA5}">
                      <a16:colId xmlns:a16="http://schemas.microsoft.com/office/drawing/2014/main" val="3782932055"/>
                    </a:ext>
                  </a:extLst>
                </a:gridCol>
              </a:tblGrid>
              <a:tr h="254051">
                <a:tc>
                  <a:txBody>
                    <a:bodyPr/>
                    <a:lstStyle/>
                    <a:p>
                      <a:pPr algn="l">
                        <a:lnSpc>
                          <a:spcPct val="107000"/>
                        </a:lnSpc>
                        <a:spcAft>
                          <a:spcPts val="800"/>
                        </a:spcAft>
                      </a:pPr>
                      <a:r>
                        <a:rPr lang="sv-SE" sz="1200" b="1">
                          <a:effectLst/>
                        </a:rPr>
                        <a:t>ÅR</a:t>
                      </a:r>
                      <a:endParaRPr lang="sv-SE" sz="1200" b="1">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sv-SE" sz="1200" b="1">
                          <a:effectLst/>
                        </a:rPr>
                        <a:t>MÅNAD</a:t>
                      </a:r>
                      <a:endParaRPr lang="sv-SE" sz="1200" b="1">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l">
                        <a:lnSpc>
                          <a:spcPct val="107000"/>
                        </a:lnSpc>
                        <a:spcAft>
                          <a:spcPts val="800"/>
                        </a:spcAft>
                      </a:pPr>
                      <a:r>
                        <a:rPr lang="sv-SE" sz="1200" b="1">
                          <a:effectLst/>
                        </a:rPr>
                        <a:t>AKTIVITET</a:t>
                      </a:r>
                      <a:endParaRPr lang="sv-SE" sz="1200" b="1">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l">
                        <a:lnSpc>
                          <a:spcPct val="107000"/>
                        </a:lnSpc>
                        <a:spcAft>
                          <a:spcPts val="800"/>
                        </a:spcAft>
                      </a:pPr>
                      <a:r>
                        <a:rPr lang="sv-SE" sz="1200" b="1">
                          <a:effectLst/>
                        </a:rPr>
                        <a:t>TID</a:t>
                      </a:r>
                      <a:endParaRPr lang="sv-SE" sz="1200" b="1">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LEDNINGS-GRUPPEN</a:t>
                      </a:r>
                    </a:p>
                  </a:txBody>
                  <a:tcPr marL="73821" marR="73821" marT="0" marB="0" anchor="ctr"/>
                </a:tc>
                <a:tc>
                  <a:txBody>
                    <a:bodyPr/>
                    <a:lstStyle/>
                    <a:p>
                      <a:pPr algn="ctr">
                        <a:lnSpc>
                          <a:spcPct val="107000"/>
                        </a:lnSpc>
                        <a:spcAft>
                          <a:spcPts val="80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VERKSAMHETS-NÄRA CHEFER OCH NÄRMSTA CHEF</a:t>
                      </a:r>
                    </a:p>
                  </a:txBody>
                  <a:tcPr marL="73821" marR="73821" marT="0" marB="0" anchor="ctr"/>
                </a:tc>
                <a:tc>
                  <a:txBody>
                    <a:bodyPr/>
                    <a:lstStyle/>
                    <a:p>
                      <a:pPr algn="ctr">
                        <a:lnSpc>
                          <a:spcPct val="107000"/>
                        </a:lnSpc>
                        <a:spcAft>
                          <a:spcPts val="80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HR</a:t>
                      </a:r>
                    </a:p>
                  </a:txBody>
                  <a:tcPr marL="73821" marR="73821" marT="0" marB="0" anchor="ctr"/>
                </a:tc>
                <a:extLst>
                  <a:ext uri="{0D108BD9-81ED-4DB2-BD59-A6C34878D82A}">
                    <a16:rowId xmlns:a16="http://schemas.microsoft.com/office/drawing/2014/main" val="3310171041"/>
                  </a:ext>
                </a:extLst>
              </a:tr>
              <a:tr h="360000">
                <a:tc>
                  <a:txBody>
                    <a:bodyPr/>
                    <a:lstStyle/>
                    <a:p>
                      <a:pPr algn="ctr">
                        <a:lnSpc>
                          <a:spcPct val="107000"/>
                        </a:lnSpc>
                        <a:spcAft>
                          <a:spcPts val="800"/>
                        </a:spcAft>
                      </a:pPr>
                      <a:r>
                        <a:rPr lang="sv-SE" sz="1400">
                          <a:effectLst/>
                        </a:rPr>
                        <a:t>1</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latin typeface="Calibri" panose="020F0502020204030204" pitchFamily="34" charset="0"/>
                          <a:ea typeface="Calibri" panose="020F0502020204030204" pitchFamily="34" charset="0"/>
                          <a:cs typeface="Times New Roman" panose="02020603050405020304" pitchFamily="18" charset="0"/>
                        </a:rPr>
                        <a:t>Januari</a:t>
                      </a: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Förstå</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2"/>
                    </a:solidFill>
                  </a:tcPr>
                </a:tc>
                <a:tc>
                  <a:txBody>
                    <a:bodyPr/>
                    <a:lstStyle/>
                    <a:p>
                      <a:pPr algn="l">
                        <a:lnSpc>
                          <a:spcPct val="107000"/>
                        </a:lnSpc>
                        <a:spcAft>
                          <a:spcPts val="800"/>
                        </a:spcAft>
                      </a:pPr>
                      <a:r>
                        <a:rPr lang="sv-SE" sz="1400">
                          <a:effectLst/>
                        </a:rPr>
                        <a:t>2 tim</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3963656550"/>
                  </a:ext>
                </a:extLst>
              </a:tr>
              <a:tr h="360000">
                <a:tc>
                  <a:txBody>
                    <a:bodyPr/>
                    <a:lstStyle/>
                    <a:p>
                      <a:pPr algn="ctr">
                        <a:lnSpc>
                          <a:spcPct val="107000"/>
                        </a:lnSpc>
                        <a:spcAft>
                          <a:spcPts val="800"/>
                        </a:spcAft>
                      </a:pP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Februari</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Utforska</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2"/>
                    </a:solidFill>
                  </a:tcPr>
                </a:tc>
                <a:tc>
                  <a:txBody>
                    <a:bodyPr/>
                    <a:lstStyle/>
                    <a:p>
                      <a:pPr algn="l">
                        <a:lnSpc>
                          <a:spcPct val="107000"/>
                        </a:lnSpc>
                        <a:spcAft>
                          <a:spcPts val="800"/>
                        </a:spcAft>
                      </a:pPr>
                      <a:r>
                        <a:rPr lang="sv-SE" sz="1400">
                          <a:effectLst/>
                        </a:rPr>
                        <a:t>2 tim</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4159438183"/>
                  </a:ext>
                </a:extLst>
              </a:tr>
              <a:tr h="360000">
                <a:tc>
                  <a:txBody>
                    <a:bodyPr/>
                    <a:lstStyle/>
                    <a:p>
                      <a:pPr algn="ctr">
                        <a:lnSpc>
                          <a:spcPct val="107000"/>
                        </a:lnSpc>
                        <a:spcAft>
                          <a:spcPts val="800"/>
                        </a:spcAft>
                      </a:pP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Mar</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Förändra</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2"/>
                    </a:solidFill>
                  </a:tcPr>
                </a:tc>
                <a:tc>
                  <a:txBody>
                    <a:bodyPr/>
                    <a:lstStyle/>
                    <a:p>
                      <a:pPr algn="l">
                        <a:lnSpc>
                          <a:spcPct val="107000"/>
                        </a:lnSpc>
                        <a:spcAft>
                          <a:spcPts val="800"/>
                        </a:spcAft>
                      </a:pPr>
                      <a:r>
                        <a:rPr lang="sv-SE" sz="1400">
                          <a:effectLst/>
                        </a:rPr>
                        <a:t>2 tim</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2960400038"/>
                  </a:ext>
                </a:extLst>
              </a:tr>
              <a:tr h="360000">
                <a:tc>
                  <a:txBody>
                    <a:bodyPr/>
                    <a:lstStyle/>
                    <a:p>
                      <a:pPr algn="ctr">
                        <a:lnSpc>
                          <a:spcPct val="107000"/>
                        </a:lnSpc>
                        <a:spcAft>
                          <a:spcPts val="800"/>
                        </a:spcAft>
                      </a:pP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April</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Ev. Inventera behov</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5"/>
                    </a:solidFill>
                  </a:tcPr>
                </a:tc>
                <a:tc>
                  <a:txBody>
                    <a:bodyPr/>
                    <a:lstStyle/>
                    <a:p>
                      <a:pPr algn="l">
                        <a:lnSpc>
                          <a:spcPct val="107000"/>
                        </a:lnSpc>
                        <a:spcAft>
                          <a:spcPts val="800"/>
                        </a:spcAft>
                      </a:pPr>
                      <a:r>
                        <a:rPr lang="sv-SE" sz="1400">
                          <a:effectLst/>
                        </a:rPr>
                        <a:t> </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1667266312"/>
                  </a:ext>
                </a:extLst>
              </a:tr>
              <a:tr h="360000">
                <a:tc>
                  <a:txBody>
                    <a:bodyPr/>
                    <a:lstStyle/>
                    <a:p>
                      <a:pPr algn="ctr">
                        <a:lnSpc>
                          <a:spcPct val="107000"/>
                        </a:lnSpc>
                        <a:spcAft>
                          <a:spcPts val="800"/>
                        </a:spcAft>
                      </a:pP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Maj</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Kartlägga – Krav och resurser</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5"/>
                    </a:solidFill>
                  </a:tcPr>
                </a:tc>
                <a:tc>
                  <a:txBody>
                    <a:bodyPr/>
                    <a:lstStyle/>
                    <a:p>
                      <a:pPr algn="l">
                        <a:lnSpc>
                          <a:spcPct val="107000"/>
                        </a:lnSpc>
                        <a:spcAft>
                          <a:spcPts val="800"/>
                        </a:spcAft>
                      </a:pPr>
                      <a:r>
                        <a:rPr lang="sv-SE" sz="1400">
                          <a:effectLst/>
                        </a:rPr>
                        <a:t>2 tim/grupp</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852007389"/>
                  </a:ext>
                </a:extLst>
              </a:tr>
              <a:tr h="360000">
                <a:tc>
                  <a:txBody>
                    <a:bodyPr/>
                    <a:lstStyle/>
                    <a:p>
                      <a:pPr algn="ctr">
                        <a:lnSpc>
                          <a:spcPct val="107000"/>
                        </a:lnSpc>
                        <a:spcAft>
                          <a:spcPts val="800"/>
                        </a:spcAft>
                      </a:pP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Juni</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Kartlägga – Arbetstidens fördelning</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5"/>
                    </a:solidFill>
                  </a:tcPr>
                </a:tc>
                <a:tc>
                  <a:txBody>
                    <a:bodyPr/>
                    <a:lstStyle/>
                    <a:p>
                      <a:pPr algn="l">
                        <a:lnSpc>
                          <a:spcPct val="107000"/>
                        </a:lnSpc>
                        <a:spcAft>
                          <a:spcPts val="800"/>
                        </a:spcAft>
                      </a:pPr>
                      <a:r>
                        <a:rPr lang="sv-SE" sz="1400">
                          <a:effectLst/>
                        </a:rPr>
                        <a:t>2 tim/grupp</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760184134"/>
                  </a:ext>
                </a:extLst>
              </a:tr>
              <a:tr h="360000">
                <a:tc rowSpan="3">
                  <a:txBody>
                    <a:bodyPr/>
                    <a:lstStyle/>
                    <a:p>
                      <a:pPr algn="ctr">
                        <a:lnSpc>
                          <a:spcPct val="107000"/>
                        </a:lnSpc>
                        <a:spcAft>
                          <a:spcPts val="800"/>
                        </a:spcAft>
                      </a:pPr>
                      <a:endParaRPr lang="sv-SE" sz="1400">
                        <a:effectLst/>
                        <a:latin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September</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Kartlägga – Kommunikationsvägar och stöd</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5"/>
                    </a:solidFill>
                  </a:tcPr>
                </a:tc>
                <a:tc>
                  <a:txBody>
                    <a:bodyPr/>
                    <a:lstStyle/>
                    <a:p>
                      <a:pPr algn="l">
                        <a:lnSpc>
                          <a:spcPct val="107000"/>
                        </a:lnSpc>
                        <a:spcAft>
                          <a:spcPts val="800"/>
                        </a:spcAft>
                      </a:pPr>
                      <a:r>
                        <a:rPr lang="sv-SE" sz="1400">
                          <a:effectLst/>
                        </a:rPr>
                        <a:t>2 tim/grupp</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78931846"/>
                  </a:ext>
                </a:extLst>
              </a:tr>
              <a:tr h="360000">
                <a:tc vMerge="1">
                  <a:txBody>
                    <a:bodyPr/>
                    <a:lstStyle/>
                    <a:p>
                      <a:pPr algn="ctr">
                        <a:lnSpc>
                          <a:spcPct val="107000"/>
                        </a:lnSpc>
                        <a:spcAft>
                          <a:spcPts val="800"/>
                        </a:spcAft>
                      </a:pP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Oktober</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Dela värld</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5"/>
                    </a:solidFill>
                  </a:tcPr>
                </a:tc>
                <a:tc>
                  <a:txBody>
                    <a:bodyPr/>
                    <a:lstStyle/>
                    <a:p>
                      <a:pPr algn="l">
                        <a:lnSpc>
                          <a:spcPct val="107000"/>
                        </a:lnSpc>
                        <a:spcAft>
                          <a:spcPts val="800"/>
                        </a:spcAft>
                      </a:pPr>
                      <a:r>
                        <a:rPr lang="sv-SE" sz="1400">
                          <a:effectLst/>
                        </a:rPr>
                        <a:t>2 tim</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1817337798"/>
                  </a:ext>
                </a:extLst>
              </a:tr>
              <a:tr h="360000">
                <a:tc vMerge="1">
                  <a:txBody>
                    <a:bodyPr/>
                    <a:lstStyle/>
                    <a:p>
                      <a:pPr algn="ctr">
                        <a:lnSpc>
                          <a:spcPct val="107000"/>
                        </a:lnSpc>
                        <a:spcAft>
                          <a:spcPts val="800"/>
                        </a:spcAft>
                      </a:pPr>
                      <a:r>
                        <a:rPr lang="sv-SE" sz="1400">
                          <a:effectLst/>
                        </a:rPr>
                        <a:t>2</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November </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Handlingsplaner med åtgärder</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5"/>
                    </a:solidFill>
                  </a:tcPr>
                </a:tc>
                <a:tc>
                  <a:txBody>
                    <a:bodyPr/>
                    <a:lstStyle/>
                    <a:p>
                      <a:pPr algn="l">
                        <a:lnSpc>
                          <a:spcPct val="107000"/>
                        </a:lnSpc>
                        <a:spcAft>
                          <a:spcPts val="800"/>
                        </a:spcAft>
                      </a:pPr>
                      <a:r>
                        <a:rPr lang="sv-SE" sz="1400">
                          <a:effectLst/>
                        </a:rPr>
                        <a:t>1,5 tim</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1614870120"/>
                  </a:ext>
                </a:extLst>
              </a:tr>
              <a:tr h="360000">
                <a:tc>
                  <a:txBody>
                    <a:bodyPr/>
                    <a:lstStyle/>
                    <a:p>
                      <a:pPr algn="ctr">
                        <a:lnSpc>
                          <a:spcPct val="107000"/>
                        </a:lnSpc>
                        <a:spcAft>
                          <a:spcPts val="800"/>
                        </a:spcAft>
                      </a:pPr>
                      <a:r>
                        <a:rPr lang="sv-SE" sz="1400">
                          <a:effectLst/>
                          <a:latin typeface="Calibri" panose="020F0502020204030204" pitchFamily="34" charset="0"/>
                          <a:ea typeface="Calibri" panose="020F0502020204030204" pitchFamily="34" charset="0"/>
                          <a:cs typeface="Times New Roman" panose="02020603050405020304" pitchFamily="18" charset="0"/>
                        </a:rPr>
                        <a:t>2</a:t>
                      </a:r>
                    </a:p>
                  </a:txBody>
                  <a:tcPr marL="73821" marR="738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800"/>
                        </a:spcAft>
                      </a:pPr>
                      <a:r>
                        <a:rPr lang="sv-SE" sz="1400">
                          <a:effectLst/>
                        </a:rPr>
                        <a:t>Januari </a:t>
                      </a:r>
                      <a:r>
                        <a:rPr lang="sv-SE" sz="1400">
                          <a:effectLst/>
                          <a:sym typeface="Wingdings" panose="05000000000000000000" pitchFamily="2" charset="2"/>
                        </a:rPr>
                        <a:t></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lnL w="12700" cap="flat" cmpd="sng" algn="ctr">
                      <a:solidFill>
                        <a:schemeClr val="tx1"/>
                      </a:solidFill>
                      <a:prstDash val="solid"/>
                      <a:round/>
                      <a:headEnd type="none" w="med" len="med"/>
                      <a:tailEnd type="none" w="med" len="med"/>
                    </a:lnL>
                  </a:tcPr>
                </a:tc>
                <a:tc>
                  <a:txBody>
                    <a:bodyPr/>
                    <a:lstStyle/>
                    <a:p>
                      <a:pPr algn="l">
                        <a:lnSpc>
                          <a:spcPct val="107000"/>
                        </a:lnSpc>
                        <a:spcAft>
                          <a:spcPts val="800"/>
                        </a:spcAft>
                      </a:pPr>
                      <a:r>
                        <a:rPr lang="sv-SE" sz="1400" b="1">
                          <a:solidFill>
                            <a:schemeClr val="bg1"/>
                          </a:solidFill>
                          <a:effectLst/>
                        </a:rPr>
                        <a:t>Följa upp</a:t>
                      </a:r>
                      <a:endParaRPr lang="sv-SE"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solidFill>
                      <a:schemeClr val="accent5"/>
                    </a:solidFill>
                  </a:tcPr>
                </a:tc>
                <a:tc>
                  <a:txBody>
                    <a:bodyPr/>
                    <a:lstStyle/>
                    <a:p>
                      <a:pPr algn="l">
                        <a:lnSpc>
                          <a:spcPct val="107000"/>
                        </a:lnSpc>
                        <a:spcAft>
                          <a:spcPts val="800"/>
                        </a:spcAft>
                      </a:pPr>
                      <a:r>
                        <a:rPr lang="sv-SE" sz="1400">
                          <a:effectLst/>
                        </a:rPr>
                        <a:t>30 min </a:t>
                      </a:r>
                      <a:r>
                        <a:rPr lang="sv-SE" sz="1400">
                          <a:effectLst/>
                          <a:sym typeface="Wingdings" panose="05000000000000000000" pitchFamily="2" charset="2"/>
                        </a:rPr>
                        <a:t></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sv-SE" sz="2000">
                          <a:solidFill>
                            <a:schemeClr val="accent1"/>
                          </a:solidFill>
                          <a:effectLst/>
                          <a:sym typeface="Wingdings 2" panose="05020102010507070707" pitchFamily="18" charset="2"/>
                        </a:rPr>
                        <a:t></a:t>
                      </a: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tc>
                  <a:txBody>
                    <a:bodyPr/>
                    <a:lstStyle/>
                    <a:p>
                      <a:pPr algn="ctr">
                        <a:lnSpc>
                          <a:spcPct val="107000"/>
                        </a:lnSpc>
                        <a:spcAft>
                          <a:spcPts val="800"/>
                        </a:spcAft>
                      </a:pPr>
                      <a:endParaRPr lang="sv-SE"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821" marR="73821" marT="0" marB="0" anchor="ctr"/>
                </a:tc>
                <a:extLst>
                  <a:ext uri="{0D108BD9-81ED-4DB2-BD59-A6C34878D82A}">
                    <a16:rowId xmlns:a16="http://schemas.microsoft.com/office/drawing/2014/main" val="4035182040"/>
                  </a:ext>
                </a:extLst>
              </a:tr>
            </a:tbl>
          </a:graphicData>
        </a:graphic>
      </p:graphicFrame>
      <p:sp>
        <p:nvSpPr>
          <p:cNvPr id="4" name="Rubrik 3">
            <a:extLst>
              <a:ext uri="{FF2B5EF4-FFF2-40B4-BE49-F238E27FC236}">
                <a16:creationId xmlns:a16="http://schemas.microsoft.com/office/drawing/2014/main" id="{2EC2B62C-D8D1-0CCC-D279-80AB01A3E84C}"/>
              </a:ext>
            </a:extLst>
          </p:cNvPr>
          <p:cNvSpPr>
            <a:spLocks noGrp="1"/>
          </p:cNvSpPr>
          <p:nvPr>
            <p:ph type="title"/>
          </p:nvPr>
        </p:nvSpPr>
        <p:spPr/>
        <p:txBody>
          <a:bodyPr/>
          <a:lstStyle/>
          <a:p>
            <a:r>
              <a:rPr lang="sv-SE" dirty="0">
                <a:solidFill>
                  <a:schemeClr val="accent2"/>
                </a:solidFill>
              </a:rPr>
              <a:t>Exempel på tidplan</a:t>
            </a:r>
          </a:p>
        </p:txBody>
      </p:sp>
      <p:sp>
        <p:nvSpPr>
          <p:cNvPr id="3" name="Platshållare för text 2">
            <a:extLst>
              <a:ext uri="{FF2B5EF4-FFF2-40B4-BE49-F238E27FC236}">
                <a16:creationId xmlns:a16="http://schemas.microsoft.com/office/drawing/2014/main" id="{5BF3B7B2-FF58-9053-7C7A-42FD6BE9666B}"/>
              </a:ext>
            </a:extLst>
          </p:cNvPr>
          <p:cNvSpPr>
            <a:spLocks noGrp="1"/>
          </p:cNvSpPr>
          <p:nvPr>
            <p:ph type="body" sz="quarter" idx="14"/>
          </p:nvPr>
        </p:nvSpPr>
        <p:spPr/>
        <p:txBody>
          <a:bodyPr/>
          <a:lstStyle/>
          <a:p>
            <a:r>
              <a:rPr lang="sv-SE" dirty="0"/>
              <a:t>Chefoskopet</a:t>
            </a:r>
          </a:p>
        </p:txBody>
      </p:sp>
    </p:spTree>
    <p:extLst>
      <p:ext uri="{BB962C8B-B14F-4D97-AF65-F5344CB8AC3E}">
        <p14:creationId xmlns:p14="http://schemas.microsoft.com/office/powerpoint/2010/main" val="3348952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7E9FA2-1E66-42FD-9782-F9CA19CA5D12}"/>
              </a:ext>
            </a:extLst>
          </p:cNvPr>
          <p:cNvSpPr>
            <a:spLocks noGrp="1"/>
          </p:cNvSpPr>
          <p:nvPr>
            <p:ph type="title"/>
          </p:nvPr>
        </p:nvSpPr>
        <p:spPr/>
        <p:txBody>
          <a:bodyPr/>
          <a:lstStyle/>
          <a:p>
            <a:r>
              <a:rPr lang="sv-SE"/>
              <a:t>Nästa steg</a:t>
            </a:r>
          </a:p>
        </p:txBody>
      </p:sp>
      <p:sp>
        <p:nvSpPr>
          <p:cNvPr id="4" name="Platshållare för text 3">
            <a:extLst>
              <a:ext uri="{FF2B5EF4-FFF2-40B4-BE49-F238E27FC236}">
                <a16:creationId xmlns:a16="http://schemas.microsoft.com/office/drawing/2014/main" id="{1C80499C-E66B-CA01-7263-2CE4CC1C61EE}"/>
              </a:ext>
            </a:extLst>
          </p:cNvPr>
          <p:cNvSpPr>
            <a:spLocks noGrp="1"/>
          </p:cNvSpPr>
          <p:nvPr>
            <p:ph type="body" sz="quarter" idx="14"/>
          </p:nvPr>
        </p:nvSpPr>
        <p:spPr/>
        <p:txBody>
          <a:bodyPr/>
          <a:lstStyle/>
          <a:p>
            <a:r>
              <a:rPr lang="sv-SE" dirty="0"/>
              <a:t>Chefoskopet</a:t>
            </a:r>
          </a:p>
        </p:txBody>
      </p:sp>
      <p:sp>
        <p:nvSpPr>
          <p:cNvPr id="3" name="Platshållare för text 2">
            <a:extLst>
              <a:ext uri="{FF2B5EF4-FFF2-40B4-BE49-F238E27FC236}">
                <a16:creationId xmlns:a16="http://schemas.microsoft.com/office/drawing/2014/main" id="{ADC837A8-ED20-463D-B77A-39422717C0C4}"/>
              </a:ext>
            </a:extLst>
          </p:cNvPr>
          <p:cNvSpPr>
            <a:spLocks noGrp="1"/>
          </p:cNvSpPr>
          <p:nvPr>
            <p:ph sz="quarter" idx="15"/>
          </p:nvPr>
        </p:nvSpPr>
        <p:spPr/>
        <p:txBody>
          <a:bodyPr/>
          <a:lstStyle/>
          <a:p>
            <a:pPr>
              <a:buClr>
                <a:schemeClr val="accent1"/>
              </a:buClr>
              <a:buFont typeface="Wingdings" panose="05000000000000000000" pitchFamily="2" charset="2"/>
              <a:buChar char="ü"/>
            </a:pPr>
            <a:r>
              <a:rPr lang="sv-SE"/>
              <a:t> Är det här något för oss att använda?</a:t>
            </a:r>
          </a:p>
          <a:p>
            <a:pPr>
              <a:buClr>
                <a:schemeClr val="accent1"/>
              </a:buClr>
              <a:buFont typeface="Wingdings" panose="05000000000000000000" pitchFamily="2" charset="2"/>
              <a:buChar char="ü"/>
            </a:pPr>
            <a:r>
              <a:rPr lang="sv-SE"/>
              <a:t> Hur går vi vidare?</a:t>
            </a:r>
          </a:p>
          <a:p>
            <a:pPr>
              <a:buClr>
                <a:schemeClr val="accent1"/>
              </a:buClr>
              <a:buFont typeface="Wingdings" panose="05000000000000000000" pitchFamily="2" charset="2"/>
              <a:buChar char="ü"/>
            </a:pPr>
            <a:r>
              <a:rPr lang="sv-SE"/>
              <a:t> Utse person som tar fram förslag på upplägg</a:t>
            </a:r>
          </a:p>
        </p:txBody>
      </p:sp>
    </p:spTree>
    <p:extLst>
      <p:ext uri="{BB962C8B-B14F-4D97-AF65-F5344CB8AC3E}">
        <p14:creationId xmlns:p14="http://schemas.microsoft.com/office/powerpoint/2010/main" val="15683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hlinkClick r:id="rId3"/>
            <a:extLst>
              <a:ext uri="{FF2B5EF4-FFF2-40B4-BE49-F238E27FC236}">
                <a16:creationId xmlns:a16="http://schemas.microsoft.com/office/drawing/2014/main" id="{D175FCB0-80D9-9302-424D-305A3CD03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5562" cy="6858000"/>
          </a:xfrm>
          <a:prstGeom prst="rect">
            <a:avLst/>
          </a:prstGeom>
        </p:spPr>
      </p:pic>
    </p:spTree>
    <p:extLst>
      <p:ext uri="{BB962C8B-B14F-4D97-AF65-F5344CB8AC3E}">
        <p14:creationId xmlns:p14="http://schemas.microsoft.com/office/powerpoint/2010/main" val="1027132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E301E2D-BB7A-FCFB-228F-FF69D5DC2D51}"/>
              </a:ext>
            </a:extLst>
          </p:cNvPr>
          <p:cNvPicPr>
            <a:picLocks noChangeAspect="1"/>
          </p:cNvPicPr>
          <p:nvPr/>
        </p:nvPicPr>
        <p:blipFill rotWithShape="1">
          <a:blip r:embed="rId3"/>
          <a:srcRect b="11490"/>
          <a:stretch/>
        </p:blipFill>
        <p:spPr>
          <a:xfrm>
            <a:off x="0" y="0"/>
            <a:ext cx="12211802" cy="6858001"/>
          </a:xfrm>
          <a:prstGeom prst="rect">
            <a:avLst/>
          </a:prstGeom>
        </p:spPr>
      </p:pic>
      <p:pic>
        <p:nvPicPr>
          <p:cNvPr id="6" name="Bild 5">
            <a:extLst>
              <a:ext uri="{FF2B5EF4-FFF2-40B4-BE49-F238E27FC236}">
                <a16:creationId xmlns:a16="http://schemas.microsoft.com/office/drawing/2014/main" id="{8A39663E-F148-3E2F-2BD5-1D2C823FFCD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2662133" y="426957"/>
            <a:ext cx="315228" cy="360261"/>
          </a:xfrm>
          <a:prstGeom prst="rect">
            <a:avLst/>
          </a:prstGeom>
        </p:spPr>
      </p:pic>
      <p:pic>
        <p:nvPicPr>
          <p:cNvPr id="7" name="Bild 6">
            <a:extLst>
              <a:ext uri="{FF2B5EF4-FFF2-40B4-BE49-F238E27FC236}">
                <a16:creationId xmlns:a16="http://schemas.microsoft.com/office/drawing/2014/main" id="{1079FCDE-7D51-C4D4-5297-EA7362CCAB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3742253" y="426958"/>
            <a:ext cx="315228" cy="360261"/>
          </a:xfrm>
          <a:prstGeom prst="rect">
            <a:avLst/>
          </a:prstGeom>
        </p:spPr>
      </p:pic>
      <p:pic>
        <p:nvPicPr>
          <p:cNvPr id="9" name="Bild 8">
            <a:extLst>
              <a:ext uri="{FF2B5EF4-FFF2-40B4-BE49-F238E27FC236}">
                <a16:creationId xmlns:a16="http://schemas.microsoft.com/office/drawing/2014/main" id="{95A04FDE-FF86-124A-2D5A-C8887542E3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462112" y="426959"/>
            <a:ext cx="315228" cy="360261"/>
          </a:xfrm>
          <a:prstGeom prst="rect">
            <a:avLst/>
          </a:prstGeom>
        </p:spPr>
      </p:pic>
    </p:spTree>
    <p:extLst>
      <p:ext uri="{BB962C8B-B14F-4D97-AF65-F5344CB8AC3E}">
        <p14:creationId xmlns:p14="http://schemas.microsoft.com/office/powerpoint/2010/main" val="25075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6A3750-C2BB-4984-9ECA-D2A4CD0A1AB3}"/>
              </a:ext>
            </a:extLst>
          </p:cNvPr>
          <p:cNvSpPr>
            <a:spLocks noGrp="1"/>
          </p:cNvSpPr>
          <p:nvPr>
            <p:ph type="title"/>
          </p:nvPr>
        </p:nvSpPr>
        <p:spPr>
          <a:xfrm>
            <a:off x="839417" y="760308"/>
            <a:ext cx="7401449" cy="720080"/>
          </a:xfrm>
        </p:spPr>
        <p:txBody>
          <a:bodyPr/>
          <a:lstStyle/>
          <a:p>
            <a:r>
              <a:rPr lang="sv-SE">
                <a:cs typeface="Arial"/>
              </a:rPr>
              <a:t>Prenumerera på</a:t>
            </a:r>
            <a:br>
              <a:rPr lang="sv-SE">
                <a:cs typeface="Arial"/>
              </a:rPr>
            </a:br>
            <a:r>
              <a:rPr lang="sv-SE">
                <a:cs typeface="Arial"/>
              </a:rPr>
              <a:t>nyhetsbrevet</a:t>
            </a:r>
            <a:endParaRPr lang="sv-SE"/>
          </a:p>
        </p:txBody>
      </p:sp>
      <p:sp>
        <p:nvSpPr>
          <p:cNvPr id="3" name="Platshållare för innehåll 2">
            <a:extLst>
              <a:ext uri="{FF2B5EF4-FFF2-40B4-BE49-F238E27FC236}">
                <a16:creationId xmlns:a16="http://schemas.microsoft.com/office/drawing/2014/main" id="{EECDCD9C-B740-4194-9C56-7C6B5C27CB6F}"/>
              </a:ext>
            </a:extLst>
          </p:cNvPr>
          <p:cNvSpPr>
            <a:spLocks noGrp="1"/>
          </p:cNvSpPr>
          <p:nvPr>
            <p:ph idx="1"/>
          </p:nvPr>
        </p:nvSpPr>
        <p:spPr>
          <a:xfrm>
            <a:off x="866311" y="2081023"/>
            <a:ext cx="7401449" cy="720080"/>
          </a:xfrm>
        </p:spPr>
        <p:txBody>
          <a:bodyPr/>
          <a:lstStyle/>
          <a:p>
            <a:pPr marL="0" indent="0">
              <a:buNone/>
            </a:pPr>
            <a:r>
              <a:rPr lang="sv-SE" b="1"/>
              <a:t>suntarbetsliv.se/nyhetsbrev</a:t>
            </a:r>
          </a:p>
        </p:txBody>
      </p:sp>
      <p:sp>
        <p:nvSpPr>
          <p:cNvPr id="4" name="textruta 3">
            <a:extLst>
              <a:ext uri="{FF2B5EF4-FFF2-40B4-BE49-F238E27FC236}">
                <a16:creationId xmlns:a16="http://schemas.microsoft.com/office/drawing/2014/main" id="{A9C10A38-688F-4F7A-B95B-A545C12311F1}"/>
              </a:ext>
            </a:extLst>
          </p:cNvPr>
          <p:cNvSpPr txBox="1"/>
          <p:nvPr/>
        </p:nvSpPr>
        <p:spPr>
          <a:xfrm>
            <a:off x="869033" y="4041758"/>
            <a:ext cx="1988621" cy="507831"/>
          </a:xfrm>
          <a:prstGeom prst="rect">
            <a:avLst/>
          </a:prstGeom>
          <a:noFill/>
        </p:spPr>
        <p:txBody>
          <a:bodyPr wrap="none" rtlCol="0">
            <a:spAutoFit/>
          </a:bodyPr>
          <a:lstStyle/>
          <a:p>
            <a:r>
              <a:rPr lang="sv-SE" sz="2700" b="1"/>
              <a:t>Följ och dela</a:t>
            </a:r>
          </a:p>
        </p:txBody>
      </p:sp>
      <p:pic>
        <p:nvPicPr>
          <p:cNvPr id="6" name="Bildobjekt 5">
            <a:extLst>
              <a:ext uri="{FF2B5EF4-FFF2-40B4-BE49-F238E27FC236}">
                <a16:creationId xmlns:a16="http://schemas.microsoft.com/office/drawing/2014/main" id="{150C2A8F-6048-4FE9-AD6B-DF93DDE8E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427" y="230950"/>
            <a:ext cx="3159973" cy="5589202"/>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2CFDCBE5-4424-D7E9-7C50-74B52958FD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351" y="4572508"/>
            <a:ext cx="3596631" cy="706787"/>
          </a:xfrm>
          <a:prstGeom prst="rect">
            <a:avLst/>
          </a:prstGeom>
        </p:spPr>
      </p:pic>
    </p:spTree>
    <p:extLst>
      <p:ext uri="{BB962C8B-B14F-4D97-AF65-F5344CB8AC3E}">
        <p14:creationId xmlns:p14="http://schemas.microsoft.com/office/powerpoint/2010/main" val="184900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2FA6A679-AA9E-340E-58BD-E70F97D76779}"/>
              </a:ext>
            </a:extLst>
          </p:cNvPr>
          <p:cNvSpPr txBox="1">
            <a:spLocks/>
          </p:cNvSpPr>
          <p:nvPr/>
        </p:nvSpPr>
        <p:spPr>
          <a:xfrm>
            <a:off x="753035" y="1196752"/>
            <a:ext cx="11062447" cy="1080120"/>
          </a:xfrm>
          <a:prstGeom prst="rect">
            <a:avLst/>
          </a:prstGeom>
        </p:spPr>
        <p:txBody>
          <a:bodyPr/>
          <a:lstStyle>
            <a:lvl1pPr marL="180975" indent="-180975" algn="l" defTabSz="914400"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sv-SE" sz="3200">
              <a:solidFill>
                <a:srgbClr val="000B3C"/>
              </a:solidFill>
              <a:latin typeface="Chevin Pro DemiBold" panose="020F0703030000060003" pitchFamily="34" charset="0"/>
            </a:endParaRPr>
          </a:p>
        </p:txBody>
      </p:sp>
      <p:sp>
        <p:nvSpPr>
          <p:cNvPr id="6" name="Rubrik 5">
            <a:extLst>
              <a:ext uri="{FF2B5EF4-FFF2-40B4-BE49-F238E27FC236}">
                <a16:creationId xmlns:a16="http://schemas.microsoft.com/office/drawing/2014/main" id="{CA7A48CF-7B6E-BDAB-56F4-19DFE01C5C6C}"/>
              </a:ext>
            </a:extLst>
          </p:cNvPr>
          <p:cNvSpPr>
            <a:spLocks noGrp="1"/>
          </p:cNvSpPr>
          <p:nvPr>
            <p:ph type="title"/>
          </p:nvPr>
        </p:nvSpPr>
        <p:spPr/>
        <p:txBody>
          <a:bodyPr/>
          <a:lstStyle/>
          <a:p>
            <a:r>
              <a:rPr lang="sv-SE"/>
              <a:t>Håll dig uppdaterad</a:t>
            </a:r>
          </a:p>
        </p:txBody>
      </p:sp>
      <p:sp>
        <p:nvSpPr>
          <p:cNvPr id="10" name="Platshållare för innehåll 9">
            <a:extLst>
              <a:ext uri="{FF2B5EF4-FFF2-40B4-BE49-F238E27FC236}">
                <a16:creationId xmlns:a16="http://schemas.microsoft.com/office/drawing/2014/main" id="{B4FDD132-E14F-0BA1-D97A-5C1E78C29AA9}"/>
              </a:ext>
            </a:extLst>
          </p:cNvPr>
          <p:cNvSpPr>
            <a:spLocks noGrp="1"/>
          </p:cNvSpPr>
          <p:nvPr>
            <p:ph sz="half" idx="1"/>
          </p:nvPr>
        </p:nvSpPr>
        <p:spPr/>
        <p:txBody>
          <a:bodyPr/>
          <a:lstStyle/>
          <a:p>
            <a:pPr marL="0" indent="0" algn="ctr">
              <a:buNone/>
            </a:pPr>
            <a:r>
              <a:rPr lang="sv-SE"/>
              <a:t>Prenumerera på suntarbetsliv.se/nyhetsbrev</a:t>
            </a:r>
          </a:p>
        </p:txBody>
      </p:sp>
      <p:sp>
        <p:nvSpPr>
          <p:cNvPr id="15" name="Platshållare för innehåll 14">
            <a:extLst>
              <a:ext uri="{FF2B5EF4-FFF2-40B4-BE49-F238E27FC236}">
                <a16:creationId xmlns:a16="http://schemas.microsoft.com/office/drawing/2014/main" id="{8BBA955D-14F9-7FDA-53A8-9FB615D7A025}"/>
              </a:ext>
            </a:extLst>
          </p:cNvPr>
          <p:cNvSpPr>
            <a:spLocks noGrp="1"/>
          </p:cNvSpPr>
          <p:nvPr>
            <p:ph sz="half" idx="2"/>
          </p:nvPr>
        </p:nvSpPr>
        <p:spPr/>
        <p:txBody>
          <a:bodyPr/>
          <a:lstStyle/>
          <a:p>
            <a:pPr marL="0" indent="0" algn="ctr">
              <a:buNone/>
            </a:pPr>
            <a:r>
              <a:rPr lang="sv-SE"/>
              <a:t>Följ oss i våra sociala kanaler</a:t>
            </a:r>
          </a:p>
          <a:p>
            <a:endParaRPr lang="sv-SE"/>
          </a:p>
        </p:txBody>
      </p:sp>
      <p:sp>
        <p:nvSpPr>
          <p:cNvPr id="3" name="Platshållare för text 2">
            <a:extLst>
              <a:ext uri="{FF2B5EF4-FFF2-40B4-BE49-F238E27FC236}">
                <a16:creationId xmlns:a16="http://schemas.microsoft.com/office/drawing/2014/main" id="{A17C65AF-9A09-C207-31B3-37B9142E8722}"/>
              </a:ext>
            </a:extLst>
          </p:cNvPr>
          <p:cNvSpPr>
            <a:spLocks noGrp="1"/>
          </p:cNvSpPr>
          <p:nvPr>
            <p:ph type="body" sz="quarter" idx="14"/>
          </p:nvPr>
        </p:nvSpPr>
        <p:spPr/>
        <p:txBody>
          <a:bodyPr/>
          <a:lstStyle/>
          <a:p>
            <a:r>
              <a:rPr lang="sv-SE"/>
              <a:t>Om Suntarbetsliv</a:t>
            </a:r>
          </a:p>
        </p:txBody>
      </p:sp>
      <p:pic>
        <p:nvPicPr>
          <p:cNvPr id="14" name="Bildobjekt 13" descr="En bild som visar Teckensnitt, skärmbild, Grafik, symbol&#10;&#10;Automatiskt genererad beskrivning">
            <a:extLst>
              <a:ext uri="{FF2B5EF4-FFF2-40B4-BE49-F238E27FC236}">
                <a16:creationId xmlns:a16="http://schemas.microsoft.com/office/drawing/2014/main" id="{8EB4F5D1-48FB-CCE1-2F4A-918DCD83B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236" y="2773391"/>
            <a:ext cx="3287688" cy="723291"/>
          </a:xfrm>
          <a:prstGeom prst="rect">
            <a:avLst/>
          </a:prstGeom>
        </p:spPr>
      </p:pic>
      <p:pic>
        <p:nvPicPr>
          <p:cNvPr id="5" name="Bildobjekt 4">
            <a:extLst>
              <a:ext uri="{FF2B5EF4-FFF2-40B4-BE49-F238E27FC236}">
                <a16:creationId xmlns:a16="http://schemas.microsoft.com/office/drawing/2014/main" id="{73FDFAF0-457A-B1C7-8BF3-C802D7FD23B3}"/>
              </a:ext>
            </a:extLst>
          </p:cNvPr>
          <p:cNvPicPr>
            <a:picLocks noChangeAspect="1"/>
          </p:cNvPicPr>
          <p:nvPr/>
        </p:nvPicPr>
        <p:blipFill>
          <a:blip r:embed="rId4"/>
          <a:stretch>
            <a:fillRect/>
          </a:stretch>
        </p:blipFill>
        <p:spPr>
          <a:xfrm>
            <a:off x="2245310" y="2773391"/>
            <a:ext cx="2559219" cy="2559219"/>
          </a:xfrm>
          <a:prstGeom prst="rect">
            <a:avLst/>
          </a:prstGeom>
        </p:spPr>
      </p:pic>
    </p:spTree>
    <p:extLst>
      <p:ext uri="{BB962C8B-B14F-4D97-AF65-F5344CB8AC3E}">
        <p14:creationId xmlns:p14="http://schemas.microsoft.com/office/powerpoint/2010/main" val="856934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9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73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63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hlinkClick r:id="rId3"/>
            <a:extLst>
              <a:ext uri="{FF2B5EF4-FFF2-40B4-BE49-F238E27FC236}">
                <a16:creationId xmlns:a16="http://schemas.microsoft.com/office/drawing/2014/main" id="{42739DD5-2030-A0BB-2466-B0ED3F775483}"/>
              </a:ext>
            </a:extLst>
          </p:cNvPr>
          <p:cNvPicPr>
            <a:picLocks noChangeAspect="1"/>
          </p:cNvPicPr>
          <p:nvPr/>
        </p:nvPicPr>
        <p:blipFill>
          <a:blip r:embed="rId4"/>
          <a:stretch>
            <a:fillRect/>
          </a:stretch>
        </p:blipFill>
        <p:spPr>
          <a:xfrm>
            <a:off x="0" y="620688"/>
            <a:ext cx="12192000" cy="4968791"/>
          </a:xfrm>
          <a:prstGeom prst="rect">
            <a:avLst/>
          </a:prstGeom>
        </p:spPr>
      </p:pic>
    </p:spTree>
    <p:extLst>
      <p:ext uri="{BB962C8B-B14F-4D97-AF65-F5344CB8AC3E}">
        <p14:creationId xmlns:p14="http://schemas.microsoft.com/office/powerpoint/2010/main" val="210974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0D3DB8D-EA06-4FAA-9CD2-410BF13AB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1896" cy="6858000"/>
          </a:xfrm>
          <a:prstGeom prst="rect">
            <a:avLst/>
          </a:prstGeom>
        </p:spPr>
      </p:pic>
    </p:spTree>
    <p:extLst>
      <p:ext uri="{BB962C8B-B14F-4D97-AF65-F5344CB8AC3E}">
        <p14:creationId xmlns:p14="http://schemas.microsoft.com/office/powerpoint/2010/main" val="215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Om organisatoriska förutsättningar">
            <a:hlinkClick r:id="" action="ppaction://media"/>
            <a:extLst>
              <a:ext uri="{FF2B5EF4-FFF2-40B4-BE49-F238E27FC236}">
                <a16:creationId xmlns:a16="http://schemas.microsoft.com/office/drawing/2014/main" id="{2274AF59-8A6C-9C23-D777-28038594C3A4}"/>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9748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85C6A8-1861-1F25-FD35-2FBE5CE3CE7C}"/>
              </a:ext>
            </a:extLst>
          </p:cNvPr>
          <p:cNvSpPr>
            <a:spLocks noGrp="1"/>
          </p:cNvSpPr>
          <p:nvPr>
            <p:ph type="title"/>
          </p:nvPr>
        </p:nvSpPr>
        <p:spPr/>
        <p:txBody>
          <a:bodyPr/>
          <a:lstStyle/>
          <a:p>
            <a:r>
              <a:rPr lang="sv-SE" dirty="0">
                <a:solidFill>
                  <a:schemeClr val="accent2"/>
                </a:solidFill>
              </a:rPr>
              <a:t>Från individ- till organisationsperspektiv</a:t>
            </a:r>
          </a:p>
        </p:txBody>
      </p:sp>
      <p:sp>
        <p:nvSpPr>
          <p:cNvPr id="3" name="Platshållare för text 2">
            <a:extLst>
              <a:ext uri="{FF2B5EF4-FFF2-40B4-BE49-F238E27FC236}">
                <a16:creationId xmlns:a16="http://schemas.microsoft.com/office/drawing/2014/main" id="{E5877F00-C339-21BA-AB52-22F21B7AA3AF}"/>
              </a:ext>
            </a:extLst>
          </p:cNvPr>
          <p:cNvSpPr>
            <a:spLocks noGrp="1"/>
          </p:cNvSpPr>
          <p:nvPr>
            <p:ph type="body" sz="quarter" idx="14"/>
          </p:nvPr>
        </p:nvSpPr>
        <p:spPr/>
        <p:txBody>
          <a:bodyPr/>
          <a:lstStyle/>
          <a:p>
            <a:r>
              <a:rPr lang="sv-SE" dirty="0"/>
              <a:t>Chefoskopet</a:t>
            </a:r>
          </a:p>
        </p:txBody>
      </p:sp>
      <p:pic>
        <p:nvPicPr>
          <p:cNvPr id="10" name="Bildobjekt 9">
            <a:extLst>
              <a:ext uri="{FF2B5EF4-FFF2-40B4-BE49-F238E27FC236}">
                <a16:creationId xmlns:a16="http://schemas.microsoft.com/office/drawing/2014/main" id="{B95764CE-33DB-742F-BF60-00E5B01A0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518" y="2045518"/>
            <a:ext cx="4812482" cy="4812482"/>
          </a:xfrm>
          <a:prstGeom prst="rect">
            <a:avLst/>
          </a:prstGeom>
        </p:spPr>
      </p:pic>
      <p:pic>
        <p:nvPicPr>
          <p:cNvPr id="13" name="Bildobjekt 12">
            <a:extLst>
              <a:ext uri="{FF2B5EF4-FFF2-40B4-BE49-F238E27FC236}">
                <a16:creationId xmlns:a16="http://schemas.microsoft.com/office/drawing/2014/main" id="{6D97C92C-3115-BF06-CF7A-F5CC798DA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63552" y="2348880"/>
            <a:ext cx="1956506" cy="3384376"/>
          </a:xfrm>
          <a:prstGeom prst="rect">
            <a:avLst/>
          </a:prstGeom>
        </p:spPr>
      </p:pic>
      <p:pic>
        <p:nvPicPr>
          <p:cNvPr id="14" name="Bild 13">
            <a:extLst>
              <a:ext uri="{FF2B5EF4-FFF2-40B4-BE49-F238E27FC236}">
                <a16:creationId xmlns:a16="http://schemas.microsoft.com/office/drawing/2014/main" id="{13E68D43-D96F-8D06-A870-CB687C6F05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11824" y="2276872"/>
            <a:ext cx="1780762" cy="2035155"/>
          </a:xfrm>
          <a:prstGeom prst="rect">
            <a:avLst/>
          </a:prstGeom>
        </p:spPr>
      </p:pic>
      <p:pic>
        <p:nvPicPr>
          <p:cNvPr id="15" name="Bild 14">
            <a:extLst>
              <a:ext uri="{FF2B5EF4-FFF2-40B4-BE49-F238E27FC236}">
                <a16:creationId xmlns:a16="http://schemas.microsoft.com/office/drawing/2014/main" id="{A5BB72DA-9342-DE8D-2306-2E94B1B1110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56346" y="206644"/>
            <a:ext cx="1116123" cy="1116123"/>
          </a:xfrm>
          <a:prstGeom prst="rect">
            <a:avLst/>
          </a:prstGeom>
        </p:spPr>
      </p:pic>
    </p:spTree>
    <p:extLst>
      <p:ext uri="{BB962C8B-B14F-4D97-AF65-F5344CB8AC3E}">
        <p14:creationId xmlns:p14="http://schemas.microsoft.com/office/powerpoint/2010/main" val="8071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35FC22D8-9349-DC3C-BC64-94E1055157D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0184" y="366409"/>
            <a:ext cx="1582459" cy="1582459"/>
          </a:xfrm>
          <a:prstGeom prst="rect">
            <a:avLst/>
          </a:prstGeom>
        </p:spPr>
      </p:pic>
      <p:sp>
        <p:nvSpPr>
          <p:cNvPr id="2" name="Rubrik 1">
            <a:extLst>
              <a:ext uri="{FF2B5EF4-FFF2-40B4-BE49-F238E27FC236}">
                <a16:creationId xmlns:a16="http://schemas.microsoft.com/office/drawing/2014/main" id="{1F85C6A8-1861-1F25-FD35-2FBE5CE3CE7C}"/>
              </a:ext>
            </a:extLst>
          </p:cNvPr>
          <p:cNvSpPr>
            <a:spLocks noGrp="1"/>
          </p:cNvSpPr>
          <p:nvPr>
            <p:ph type="title"/>
          </p:nvPr>
        </p:nvSpPr>
        <p:spPr/>
        <p:txBody>
          <a:bodyPr/>
          <a:lstStyle/>
          <a:p>
            <a:r>
              <a:rPr lang="sv-SE" dirty="0">
                <a:solidFill>
                  <a:schemeClr val="accent2"/>
                </a:solidFill>
              </a:rPr>
              <a:t>Organisatoriska förutsättningar för chefer</a:t>
            </a:r>
          </a:p>
        </p:txBody>
      </p:sp>
      <p:sp>
        <p:nvSpPr>
          <p:cNvPr id="6" name="Platshållare för text 5">
            <a:extLst>
              <a:ext uri="{FF2B5EF4-FFF2-40B4-BE49-F238E27FC236}">
                <a16:creationId xmlns:a16="http://schemas.microsoft.com/office/drawing/2014/main" id="{5B5B5429-C443-B657-C17D-3ECA3D15306D}"/>
              </a:ext>
            </a:extLst>
          </p:cNvPr>
          <p:cNvSpPr>
            <a:spLocks noGrp="1"/>
          </p:cNvSpPr>
          <p:nvPr>
            <p:ph type="body" sz="quarter" idx="14"/>
          </p:nvPr>
        </p:nvSpPr>
        <p:spPr/>
        <p:txBody>
          <a:bodyPr/>
          <a:lstStyle/>
          <a:p>
            <a:r>
              <a:rPr lang="sv-SE" dirty="0"/>
              <a:t>Chefoskopet</a:t>
            </a:r>
          </a:p>
        </p:txBody>
      </p:sp>
      <p:sp>
        <p:nvSpPr>
          <p:cNvPr id="5" name="Platshållare för innehåll 4">
            <a:extLst>
              <a:ext uri="{FF2B5EF4-FFF2-40B4-BE49-F238E27FC236}">
                <a16:creationId xmlns:a16="http://schemas.microsoft.com/office/drawing/2014/main" id="{EA2BBD62-3BFF-E79C-649C-2063955CEDB2}"/>
              </a:ext>
            </a:extLst>
          </p:cNvPr>
          <p:cNvSpPr>
            <a:spLocks noGrp="1"/>
          </p:cNvSpPr>
          <p:nvPr>
            <p:ph sz="quarter" idx="15"/>
          </p:nvPr>
        </p:nvSpPr>
        <p:spPr/>
        <p:txBody>
          <a:bodyPr/>
          <a:lstStyle/>
          <a:p>
            <a:r>
              <a:rPr lang="sv-SE" sz="2400"/>
              <a:t>Chefsuppdraget</a:t>
            </a:r>
          </a:p>
          <a:p>
            <a:r>
              <a:rPr lang="sv-SE" sz="2400"/>
              <a:t>Mål och organisation</a:t>
            </a:r>
          </a:p>
          <a:p>
            <a:r>
              <a:rPr lang="sv-SE" sz="2400"/>
              <a:t>Arbetsledning</a:t>
            </a:r>
          </a:p>
          <a:p>
            <a:r>
              <a:rPr lang="sv-SE" sz="2400"/>
              <a:t>Stöd i arbetet</a:t>
            </a:r>
          </a:p>
        </p:txBody>
      </p:sp>
      <p:pic>
        <p:nvPicPr>
          <p:cNvPr id="12" name="Bildobjekt 11" descr="En bild som visar text&#10;&#10;Automatiskt genererad beskrivning">
            <a:extLst>
              <a:ext uri="{FF2B5EF4-FFF2-40B4-BE49-F238E27FC236}">
                <a16:creationId xmlns:a16="http://schemas.microsoft.com/office/drawing/2014/main" id="{245E2070-05A0-85C7-E7A2-BCF6580F60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2076"/>
          <a:stretch/>
        </p:blipFill>
        <p:spPr>
          <a:xfrm>
            <a:off x="5709303" y="2564904"/>
            <a:ext cx="6867415" cy="4293098"/>
          </a:xfrm>
          <a:prstGeom prst="rect">
            <a:avLst/>
          </a:prstGeom>
        </p:spPr>
      </p:pic>
    </p:spTree>
    <p:extLst>
      <p:ext uri="{BB962C8B-B14F-4D97-AF65-F5344CB8AC3E}">
        <p14:creationId xmlns:p14="http://schemas.microsoft.com/office/powerpoint/2010/main" val="1424292787"/>
      </p:ext>
    </p:extLst>
  </p:cSld>
  <p:clrMapOvr>
    <a:masterClrMapping/>
  </p:clrMapOvr>
</p:sld>
</file>

<file path=ppt/theme/theme1.xml><?xml version="1.0" encoding="utf-8"?>
<a:theme xmlns:a="http://schemas.openxmlformats.org/drawingml/2006/main" name="Suntarbetsliv">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Suntarbetsliv presentation mall 2023_v1" id="{0313D934-F011-4A58-905B-45E0D43953D2}" vid="{1EAF83A4-08DC-41C8-BE4E-B3159A3F274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395175a-83d6-4cca-8e00-0d2518442864">
      <UserInfo>
        <DisplayName>Victoria Magnusson</DisplayName>
        <AccountId>34</AccountId>
        <AccountType/>
      </UserInfo>
    </SharedWithUsers>
    <dt xmlns="1a6e3fa1-c333-471c-82e6-93548a95aedd" xsi:nil="true"/>
    <TaxCatchAll xmlns="6395175a-83d6-4cca-8e00-0d2518442864" xsi:nil="true"/>
    <lcf76f155ced4ddcb4097134ff3c332f xmlns="1a6e3fa1-c333-471c-82e6-93548a95ae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B1551543DB3FA47B7DB2D7F90BA707C" ma:contentTypeVersion="18" ma:contentTypeDescription="Skapa ett nytt dokument." ma:contentTypeScope="" ma:versionID="143ae7a83396f836b067ab30ba6fdd01">
  <xsd:schema xmlns:xsd="http://www.w3.org/2001/XMLSchema" xmlns:xs="http://www.w3.org/2001/XMLSchema" xmlns:p="http://schemas.microsoft.com/office/2006/metadata/properties" xmlns:ns2="1a6e3fa1-c333-471c-82e6-93548a95aedd" xmlns:ns3="6395175a-83d6-4cca-8e00-0d2518442864" targetNamespace="http://schemas.microsoft.com/office/2006/metadata/properties" ma:root="true" ma:fieldsID="44fd5e5e2adad3293c65392c651e6b46" ns2:_="" ns3:_="">
    <xsd:import namespace="1a6e3fa1-c333-471c-82e6-93548a95aedd"/>
    <xsd:import namespace="6395175a-83d6-4cca-8e00-0d25184428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t"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e3fa1-c333-471c-82e6-93548a95a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t" ma:index="20" nillable="true" ma:displayName="dt" ma:format="DateTime" ma:internalName="dt">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15259a32-73be-4f75-b0c8-8cd4676009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95175a-83d6-4cca-8e00-0d2518442864"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30afb843-5cf9-4927-ab6f-d94dd58f7248}" ma:internalName="TaxCatchAll" ma:showField="CatchAllData" ma:web="6395175a-83d6-4cca-8e00-0d2518442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4D60B0-E4D7-4874-AEC8-867219D5A339}">
  <ds:schemaRefs>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 ds:uri="6395175a-83d6-4cca-8e00-0d2518442864"/>
    <ds:schemaRef ds:uri="1a6e3fa1-c333-471c-82e6-93548a95aedd"/>
    <ds:schemaRef ds:uri="http://purl.org/dc/elements/1.1/"/>
  </ds:schemaRefs>
</ds:datastoreItem>
</file>

<file path=customXml/itemProps2.xml><?xml version="1.0" encoding="utf-8"?>
<ds:datastoreItem xmlns:ds="http://schemas.openxmlformats.org/officeDocument/2006/customXml" ds:itemID="{9A96112E-0E4A-4180-9518-827D2C14217D}">
  <ds:schemaRefs>
    <ds:schemaRef ds:uri="http://schemas.microsoft.com/sharepoint/v3/contenttype/forms"/>
  </ds:schemaRefs>
</ds:datastoreItem>
</file>

<file path=customXml/itemProps3.xml><?xml version="1.0" encoding="utf-8"?>
<ds:datastoreItem xmlns:ds="http://schemas.openxmlformats.org/officeDocument/2006/customXml" ds:itemID="{344059AC-36DA-42D4-BD9A-EE5D3878AF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6e3fa1-c333-471c-82e6-93548a95aedd"/>
    <ds:schemaRef ds:uri="6395175a-83d6-4cca-8e00-0d2518442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Suntarbetsliv presentation mall 2023_v1.1</Template>
  <TotalTime>30</TotalTime>
  <Words>2529</Words>
  <Application>Microsoft Office PowerPoint</Application>
  <PresentationFormat>Bredbild</PresentationFormat>
  <Paragraphs>240</Paragraphs>
  <Slides>26</Slides>
  <Notes>24</Notes>
  <HiddenSlides>0</HiddenSlides>
  <MMClips>3</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26</vt:i4>
      </vt:variant>
    </vt:vector>
  </HeadingPairs>
  <TitlesOfParts>
    <vt:vector size="33" baseType="lpstr">
      <vt:lpstr>Arial</vt:lpstr>
      <vt:lpstr>Arial,Sans-Serif</vt:lpstr>
      <vt:lpstr>Calibri</vt:lpstr>
      <vt:lpstr>Chevin Pro DemiBold</vt:lpstr>
      <vt:lpstr>Wingdings</vt:lpstr>
      <vt:lpstr>Wingdings 2</vt:lpstr>
      <vt:lpstr>Suntarbetsliv</vt:lpstr>
      <vt:lpstr>PowerPoint-presentation</vt:lpstr>
      <vt:lpstr>PowerPoint-presentation</vt:lpstr>
      <vt:lpstr>PowerPoint-presentation</vt:lpstr>
      <vt:lpstr>PowerPoint-presentation</vt:lpstr>
      <vt:lpstr>PowerPoint-presentation</vt:lpstr>
      <vt:lpstr>PowerPoint-presentation</vt:lpstr>
      <vt:lpstr>PowerPoint-presentation</vt:lpstr>
      <vt:lpstr>Från individ- till organisationsperspektiv</vt:lpstr>
      <vt:lpstr>Organisatoriska förutsättningar för chefer</vt:lpstr>
      <vt:lpstr>Chefens nyckelposition</vt:lpstr>
      <vt:lpstr>PowerPoint-presentation</vt:lpstr>
      <vt:lpstr>PowerPoint-presentation</vt:lpstr>
      <vt:lpstr>Övergripande process</vt:lpstr>
      <vt:lpstr>Centrala frågor att arbeta med tillsammans</vt:lpstr>
      <vt:lpstr>Ta reda på fakta: Vilka är våra chefers organisatoriska förutsättningar? </vt:lpstr>
      <vt:lpstr>Metoder för att skapa nulägesbild</vt:lpstr>
      <vt:lpstr>Systematiskt arbetssätt </vt:lpstr>
      <vt:lpstr>PowerPoint-presentation</vt:lpstr>
      <vt:lpstr>PowerPoint-presentation</vt:lpstr>
      <vt:lpstr>Exempel på tidplan</vt:lpstr>
      <vt:lpstr>Nästa steg</vt:lpstr>
      <vt:lpstr>PowerPoint-presentation</vt:lpstr>
      <vt:lpstr>PowerPoint-presentation</vt:lpstr>
      <vt:lpstr>Prenumerera på nyhetsbrevet</vt:lpstr>
      <vt:lpstr>Håll dig uppdaterad</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Pramborg</dc:creator>
  <cp:lastModifiedBy>Linnea Bjuhr (Suntarbetsliv)</cp:lastModifiedBy>
  <cp:revision>1</cp:revision>
  <cp:lastPrinted>2020-01-30T15:01:59Z</cp:lastPrinted>
  <dcterms:created xsi:type="dcterms:W3CDTF">2023-08-15T10:10:32Z</dcterms:created>
  <dcterms:modified xsi:type="dcterms:W3CDTF">2023-12-13T11:52:07Z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0x010100BB1551543DB3FA47B7DB2D7F90BA707C</vt:lpwstr>
  </property>
  <property fmtid="{D5CDD505-2E9C-101B-9397-08002B2CF9AE}" pid="3" name="MediaServiceImageTags">
    <vt:lpwstr/>
  </property>
</Properties>
</file>