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29"/>
  </p:notesMasterIdLst>
  <p:handoutMasterIdLst>
    <p:handoutMasterId r:id="rId30"/>
  </p:handoutMasterIdLst>
  <p:sldIdLst>
    <p:sldId id="1847" r:id="rId5"/>
    <p:sldId id="1848" r:id="rId6"/>
    <p:sldId id="2115" r:id="rId7"/>
    <p:sldId id="272" r:id="rId8"/>
    <p:sldId id="1831" r:id="rId9"/>
    <p:sldId id="2076137964" r:id="rId10"/>
    <p:sldId id="2116" r:id="rId11"/>
    <p:sldId id="2118" r:id="rId12"/>
    <p:sldId id="2119" r:id="rId13"/>
    <p:sldId id="2120" r:id="rId14"/>
    <p:sldId id="2121" r:id="rId15"/>
    <p:sldId id="2122" r:id="rId16"/>
    <p:sldId id="2123" r:id="rId17"/>
    <p:sldId id="2076137962" r:id="rId18"/>
    <p:sldId id="2076137963" r:id="rId19"/>
    <p:sldId id="1450" r:id="rId20"/>
    <p:sldId id="1804" r:id="rId21"/>
    <p:sldId id="2117" r:id="rId22"/>
    <p:sldId id="1849" r:id="rId23"/>
    <p:sldId id="2076137966" r:id="rId24"/>
    <p:sldId id="2076137967" r:id="rId25"/>
    <p:sldId id="2076137968" r:id="rId26"/>
    <p:sldId id="2113" r:id="rId27"/>
    <p:sldId id="275" r:id="rId28"/>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03" userDrawn="1">
          <p15:clr>
            <a:srgbClr val="A4A3A4"/>
          </p15:clr>
        </p15:guide>
        <p15:guide id="2" orient="horz" pos="594" userDrawn="1">
          <p15:clr>
            <a:srgbClr val="A4A3A4"/>
          </p15:clr>
        </p15:guide>
        <p15:guide id="3" orient="horz" pos="824" userDrawn="1">
          <p15:clr>
            <a:srgbClr val="A4A3A4"/>
          </p15:clr>
        </p15:guide>
        <p15:guide id="4" orient="horz" pos="981" userDrawn="1">
          <p15:clr>
            <a:srgbClr val="A4A3A4"/>
          </p15:clr>
        </p15:guide>
        <p15:guide id="5" pos="6608" userDrawn="1">
          <p15:clr>
            <a:srgbClr val="A4A3A4"/>
          </p15:clr>
        </p15:guide>
        <p15:guide id="6" pos="107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03C11E-4D09-BD67-DABB-56583502A015}" name="Helena Engelke" initials="HE" userId="S::helena.engelke@suntarbetsliv.se::86283cb0-2ee5-4096-9c17-abfa18ef4125" providerId="AD"/>
  <p188:author id="{A1323DEA-23F4-0AB4-B75C-A4668990564F}" name="Charlotte Wiberg Wikholm" initials="CWW" userId="S::charlotte.wikholm@suntarbetsliv.se::dad690bd-393e-454f-b6d9-49ce99d971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CF0"/>
    <a:srgbClr val="FDEDE5"/>
    <a:srgbClr val="FFFFFF"/>
    <a:srgbClr val="F7BA99"/>
    <a:srgbClr val="FEF6F2"/>
    <a:srgbClr val="FCE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4676" autoAdjust="0"/>
  </p:normalViewPr>
  <p:slideViewPr>
    <p:cSldViewPr>
      <p:cViewPr varScale="1">
        <p:scale>
          <a:sx n="61" d="100"/>
          <a:sy n="61" d="100"/>
        </p:scale>
        <p:origin x="2400" y="66"/>
      </p:cViewPr>
      <p:guideLst>
        <p:guide orient="horz" pos="3203"/>
        <p:guide orient="horz" pos="594"/>
        <p:guide orient="horz" pos="824"/>
        <p:guide orient="horz" pos="981"/>
        <p:guide pos="6608"/>
        <p:guide pos="1072"/>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8" d="100"/>
          <a:sy n="58" d="100"/>
        </p:scale>
        <p:origin x="3254" y="53"/>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09F1C1-4838-4E5A-A005-ED95E99A1E1B}" type="datetimeFigureOut">
              <a:rPr lang="sv-SE" smtClean="0"/>
              <a:t>2023-06-13</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BE18660-3C12-48A7-8FC9-FE583A2A509A}" type="slidenum">
              <a:rPr lang="sv-SE" smtClean="0"/>
              <a:t>‹#›</a:t>
            </a:fld>
            <a:endParaRPr lang="sv-SE"/>
          </a:p>
        </p:txBody>
      </p:sp>
    </p:spTree>
    <p:extLst>
      <p:ext uri="{BB962C8B-B14F-4D97-AF65-F5344CB8AC3E}">
        <p14:creationId xmlns:p14="http://schemas.microsoft.com/office/powerpoint/2010/main" val="193878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03D6E7-8909-4320-8E3B-6B226CC14C4B}" type="datetimeFigureOut">
              <a:rPr lang="sv-SE" smtClean="0"/>
              <a:t>2023-06-13</a:t>
            </a:fld>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E71B5D58-1387-4385-A7F0-FA6862C94009}" type="slidenum">
              <a:rPr lang="sv-SE" smtClean="0"/>
              <a:t>‹#›</a:t>
            </a:fld>
            <a:endParaRPr lang="sv-SE"/>
          </a:p>
        </p:txBody>
      </p:sp>
      <p:sp>
        <p:nvSpPr>
          <p:cNvPr id="8" name="Platshållare för bildobjekt 7"/>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9" name="Platshållare för sidhuvud 8"/>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Tree>
    <p:extLst>
      <p:ext uri="{BB962C8B-B14F-4D97-AF65-F5344CB8AC3E}">
        <p14:creationId xmlns:p14="http://schemas.microsoft.com/office/powerpoint/2010/main" val="5956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sv-SE" dirty="0">
                <a:cs typeface="+mn-lt"/>
              </a:rPr>
            </a:br>
            <a:br>
              <a:rPr lang="sv-SE" dirty="0">
                <a:cs typeface="+mn-lt"/>
              </a:rPr>
            </a:br>
            <a:br>
              <a:rPr lang="sv-SE" dirty="0">
                <a:cs typeface="+mn-lt"/>
              </a:rPr>
            </a:br>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1</a:t>
            </a:fld>
            <a:endParaRPr lang="sv-SE"/>
          </a:p>
        </p:txBody>
      </p:sp>
    </p:spTree>
    <p:extLst>
      <p:ext uri="{BB962C8B-B14F-4D97-AF65-F5344CB8AC3E}">
        <p14:creationId xmlns:p14="http://schemas.microsoft.com/office/powerpoint/2010/main" val="2725496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För ytterligare instruktioner, se </a:t>
            </a:r>
            <a:r>
              <a:rPr lang="sv-SE" dirty="0" err="1">
                <a:cs typeface="Calibri"/>
              </a:rPr>
              <a:t>talmanus</a:t>
            </a:r>
            <a:r>
              <a:rPr lang="sv-SE">
                <a:cs typeface="Calibri"/>
              </a:rPr>
              <a:t> för bild </a:t>
            </a:r>
            <a:r>
              <a:rPr lang="sv-SE" dirty="0">
                <a:cs typeface="Calibri"/>
              </a:rPr>
              <a:t>19-20.</a:t>
            </a:r>
          </a:p>
          <a:p>
            <a:endParaRPr lang="sv-SE" dirty="0">
              <a:cs typeface="Calibri"/>
            </a:endParaRPr>
          </a:p>
          <a:p>
            <a:endParaRPr lang="sv-SE" dirty="0">
              <a:cs typeface="Calibri"/>
            </a:endParaRPr>
          </a:p>
          <a:p>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2</a:t>
            </a:fld>
            <a:endParaRPr lang="sv-SE"/>
          </a:p>
        </p:txBody>
      </p:sp>
    </p:spTree>
    <p:extLst>
      <p:ext uri="{BB962C8B-B14F-4D97-AF65-F5344CB8AC3E}">
        <p14:creationId xmlns:p14="http://schemas.microsoft.com/office/powerpoint/2010/main" val="3650513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spcBef>
                <a:spcPct val="20000"/>
              </a:spcBef>
              <a:buFont typeface="Arial"/>
              <a:buNone/>
            </a:pPr>
            <a:r>
              <a:rPr lang="sv-SE" sz="1200" i="1" dirty="0">
                <a:ea typeface="+mn-lt"/>
                <a:cs typeface="+mn-lt"/>
              </a:rPr>
              <a:t>Exempel 1. </a:t>
            </a:r>
            <a:r>
              <a:rPr lang="sv-SE" sz="1200" dirty="0">
                <a:ea typeface="+mn-lt"/>
                <a:cs typeface="+mn-lt"/>
              </a:rPr>
              <a:t>En förvaltning med 40 deltagare, totalt </a:t>
            </a:r>
            <a:r>
              <a:rPr lang="sv-SE" sz="1200" b="1" dirty="0">
                <a:ea typeface="+mn-lt"/>
                <a:cs typeface="+mn-lt"/>
              </a:rPr>
              <a:t>2 timmar</a:t>
            </a:r>
            <a:br>
              <a:rPr lang="sv-SE" sz="1200" dirty="0">
                <a:ea typeface="+mn-lt"/>
                <a:cs typeface="+mn-lt"/>
              </a:rPr>
            </a:br>
            <a:r>
              <a:rPr lang="sv-SE" sz="1200" dirty="0">
                <a:ea typeface="+mn-lt"/>
                <a:cs typeface="+mn-lt"/>
              </a:rPr>
              <a:t>- 30 min kunskapsdel</a:t>
            </a:r>
            <a:br>
              <a:rPr lang="sv-SE" sz="1200" dirty="0">
                <a:ea typeface="+mn-lt"/>
                <a:cs typeface="+mn-lt"/>
              </a:rPr>
            </a:br>
            <a:r>
              <a:rPr lang="sv-SE" sz="1200" dirty="0">
                <a:ea typeface="+mn-lt"/>
                <a:cs typeface="+mn-lt"/>
              </a:rPr>
              <a:t>- 1 timme dialog i smågrupper, ca 6-7 min/friskfaktor (8 friskfaktorer x 7 min = 56 min)</a:t>
            </a:r>
            <a:br>
              <a:rPr lang="sv-SE" sz="1200" dirty="0">
                <a:ea typeface="+mn-lt"/>
                <a:cs typeface="+mn-lt"/>
              </a:rPr>
            </a:br>
            <a:r>
              <a:rPr lang="sv-SE" sz="1200" dirty="0">
                <a:ea typeface="+mn-lt"/>
                <a:cs typeface="+mn-lt"/>
              </a:rPr>
              <a:t>- 30 min skattning och dialog i helgrupp om hur verksamheten påverkas av resultatet/nuläget</a:t>
            </a:r>
            <a:br>
              <a:rPr lang="sv-SE" sz="1200" dirty="0">
                <a:ea typeface="+mn-lt"/>
                <a:cs typeface="+mn-lt"/>
              </a:rPr>
            </a:br>
            <a:br>
              <a:rPr lang="sv-SE" sz="1200" dirty="0">
                <a:ea typeface="+mn-lt"/>
                <a:cs typeface="+mn-lt"/>
              </a:rPr>
            </a:br>
            <a:r>
              <a:rPr lang="sv-SE" sz="1200" i="1" dirty="0">
                <a:ea typeface="+mn-lt"/>
                <a:cs typeface="+mn-lt"/>
              </a:rPr>
              <a:t>Exempel 2. </a:t>
            </a:r>
            <a:r>
              <a:rPr lang="sv-SE" sz="1200" dirty="0">
                <a:ea typeface="+mn-lt"/>
                <a:cs typeface="+mn-lt"/>
              </a:rPr>
              <a:t>En ledningsgrupp, 8 deltagare, totalt </a:t>
            </a:r>
            <a:r>
              <a:rPr lang="sv-SE" sz="1200" b="1" dirty="0">
                <a:ea typeface="+mn-lt"/>
                <a:cs typeface="+mn-lt"/>
              </a:rPr>
              <a:t>1 timme </a:t>
            </a:r>
            <a:br>
              <a:rPr lang="sv-SE" sz="1200" b="1" dirty="0">
                <a:ea typeface="+mn-lt"/>
                <a:cs typeface="+mn-lt"/>
              </a:rPr>
            </a:br>
            <a:r>
              <a:rPr lang="sv-SE" sz="1200" b="0" dirty="0">
                <a:ea typeface="+mn-lt"/>
                <a:cs typeface="+mn-lt"/>
              </a:rPr>
              <a:t>- 10-15 min introduktion (</a:t>
            </a:r>
            <a:r>
              <a:rPr lang="sv-SE" sz="1200" b="0" dirty="0" err="1">
                <a:ea typeface="+mn-lt"/>
                <a:cs typeface="+mn-lt"/>
              </a:rPr>
              <a:t>ev</a:t>
            </a:r>
            <a:r>
              <a:rPr lang="sv-SE" sz="1200" b="0" dirty="0">
                <a:ea typeface="+mn-lt"/>
                <a:cs typeface="+mn-lt"/>
              </a:rPr>
              <a:t> stryk någon film)</a:t>
            </a:r>
            <a:br>
              <a:rPr lang="sv-SE" sz="1200" b="0" dirty="0">
                <a:ea typeface="+mn-lt"/>
                <a:cs typeface="+mn-lt"/>
              </a:rPr>
            </a:br>
            <a:r>
              <a:rPr lang="sv-SE" sz="1200" b="0" dirty="0">
                <a:ea typeface="+mn-lt"/>
                <a:cs typeface="+mn-lt"/>
              </a:rPr>
              <a:t>- </a:t>
            </a:r>
            <a:r>
              <a:rPr lang="sv-SE" sz="1200" dirty="0">
                <a:ea typeface="+mn-lt"/>
                <a:cs typeface="+mn-lt"/>
              </a:rPr>
              <a:t>”Speed-</a:t>
            </a:r>
            <a:r>
              <a:rPr lang="sv-SE" sz="1200" dirty="0" err="1">
                <a:ea typeface="+mn-lt"/>
                <a:cs typeface="+mn-lt"/>
              </a:rPr>
              <a:t>dating</a:t>
            </a:r>
            <a:r>
              <a:rPr lang="sv-SE" sz="1200" dirty="0">
                <a:ea typeface="+mn-lt"/>
                <a:cs typeface="+mn-lt"/>
              </a:rPr>
              <a:t>” med friskfaktorerna, ca 4 min/friskfaktor (8 friskfaktorer x 4 min = 32 min)</a:t>
            </a:r>
          </a:p>
          <a:p>
            <a:pPr marL="0" indent="0">
              <a:spcBef>
                <a:spcPct val="20000"/>
              </a:spcBef>
              <a:buFont typeface="Arial"/>
              <a:buNone/>
            </a:pPr>
            <a:r>
              <a:rPr lang="sv-SE" sz="1200" dirty="0">
                <a:ea typeface="+mn-lt"/>
                <a:cs typeface="+mn-lt"/>
              </a:rPr>
              <a:t>- 10-15 min skattning och dialog i helgrupp om hur verksamheten påverkas av resultatet/nuläget</a:t>
            </a:r>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3</a:t>
            </a:fld>
            <a:endParaRPr lang="sv-SE"/>
          </a:p>
        </p:txBody>
      </p:sp>
    </p:spTree>
    <p:extLst>
      <p:ext uri="{BB962C8B-B14F-4D97-AF65-F5344CB8AC3E}">
        <p14:creationId xmlns:p14="http://schemas.microsoft.com/office/powerpoint/2010/main" val="3046767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Syfte</a:t>
            </a:r>
          </a:p>
          <a:p>
            <a:r>
              <a:rPr lang="sv-SE" dirty="0"/>
              <a:t>Berätta om syfte och mål med workshopen och hur det hör ihop med organisationens övriga arbete kring arbetsmiljö och verksamhetsutveckling. </a:t>
            </a:r>
            <a:br>
              <a:rPr lang="sv-SE" dirty="0"/>
            </a:br>
            <a:r>
              <a:rPr lang="sv-SE" dirty="0"/>
              <a:t>Förslag på incheckningsfråga som alla får svara på: </a:t>
            </a:r>
            <a:br>
              <a:rPr lang="sv-SE" dirty="0"/>
            </a:br>
            <a:r>
              <a:rPr lang="sv-SE" dirty="0"/>
              <a:t>- Vad vill du ha ut av den här workshopen? </a:t>
            </a:r>
          </a:p>
        </p:txBody>
      </p:sp>
      <p:sp>
        <p:nvSpPr>
          <p:cNvPr id="4" name="Platshållare för bildnummer 3"/>
          <p:cNvSpPr>
            <a:spLocks noGrp="1"/>
          </p:cNvSpPr>
          <p:nvPr>
            <p:ph type="sldNum" sz="quarter" idx="5"/>
          </p:nvPr>
        </p:nvSpPr>
        <p:spPr/>
        <p:txBody>
          <a:bodyPr/>
          <a:lstStyle/>
          <a:p>
            <a:fld id="{E71B5D58-1387-4385-A7F0-FA6862C94009}" type="slidenum">
              <a:rPr lang="sv-SE" smtClean="0"/>
              <a:t>4</a:t>
            </a:fld>
            <a:endParaRPr lang="sv-SE"/>
          </a:p>
        </p:txBody>
      </p:sp>
    </p:spTree>
    <p:extLst>
      <p:ext uri="{BB962C8B-B14F-4D97-AF65-F5344CB8AC3E}">
        <p14:creationId xmlns:p14="http://schemas.microsoft.com/office/powerpoint/2010/main" val="374827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organisationens eget syfte och motivering skrivas in.</a:t>
            </a:r>
          </a:p>
        </p:txBody>
      </p:sp>
      <p:sp>
        <p:nvSpPr>
          <p:cNvPr id="4" name="Platshållare för bildnummer 3"/>
          <p:cNvSpPr>
            <a:spLocks noGrp="1"/>
          </p:cNvSpPr>
          <p:nvPr>
            <p:ph type="sldNum" sz="quarter" idx="5"/>
          </p:nvPr>
        </p:nvSpPr>
        <p:spPr/>
        <p:txBody>
          <a:bodyPr/>
          <a:lstStyle/>
          <a:p>
            <a:fld id="{E71B5D58-1387-4385-A7F0-FA6862C94009}" type="slidenum">
              <a:rPr lang="sv-SE" smtClean="0"/>
              <a:t>5</a:t>
            </a:fld>
            <a:endParaRPr lang="sv-SE"/>
          </a:p>
        </p:txBody>
      </p:sp>
    </p:spTree>
    <p:extLst>
      <p:ext uri="{BB962C8B-B14F-4D97-AF65-F5344CB8AC3E}">
        <p14:creationId xmlns:p14="http://schemas.microsoft.com/office/powerpoint/2010/main" val="180217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en film om friskfaktorer med bland annat forskaren Petra Lindfors från Stockholms universitet, organisationer som arbetat systematiskt med friskfaktorer och verksamhetsutvecklare från Suntarbetsliv. Friskfaktorerna är baserade den forskning Eva Vingård, professor i Arbets- och miljömedicin vid Uppsala Universitet, med flera genomförde i och med </a:t>
            </a:r>
            <a:r>
              <a:rPr lang="sv-SE" b="0" dirty="0"/>
              <a:t>Hoff-studien </a:t>
            </a:r>
            <a:r>
              <a:rPr lang="sv-SE" b="0" i="1" dirty="0"/>
              <a:t>Hälsa och framtid i offentlig sektor</a:t>
            </a:r>
            <a:r>
              <a:rPr lang="sv-SE" b="0" dirty="0"/>
              <a:t>.</a:t>
            </a: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6</a:t>
            </a:fld>
            <a:endParaRPr lang="sv-SE"/>
          </a:p>
        </p:txBody>
      </p:sp>
    </p:spTree>
    <p:extLst>
      <p:ext uri="{BB962C8B-B14F-4D97-AF65-F5344CB8AC3E}">
        <p14:creationId xmlns:p14="http://schemas.microsoft.com/office/powerpoint/2010/main" val="495607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Friskfaktorer är bara tillstånd som inte kommer på plats med mindre än att vi gör någonting. Dessa tillstånd har man funnit i robusta och stabila organisationer. Utifrån tillgänglig forskning och tillsammans med Eva Vingård har Suntarbetsliv sorterat friskfaktorerna så här. För att en organisation ska vara långsiktigt frisk med låga, stabila sjuktal behöver alla friskfaktorerna vara på plats. Då mår vi bra, presterar väl och kan nå verksamhetens mål.</a:t>
            </a:r>
            <a:br>
              <a:rPr lang="sv-SE" dirty="0"/>
            </a:br>
            <a:br>
              <a:rPr lang="sv-SE" dirty="0"/>
            </a:br>
            <a:r>
              <a:rPr lang="sv-SE" dirty="0"/>
              <a:t>Presentera dem fortsättningsvis en och en med de följande definitionerna, bild 8-15.</a:t>
            </a:r>
          </a:p>
        </p:txBody>
      </p:sp>
      <p:sp>
        <p:nvSpPr>
          <p:cNvPr id="4" name="Platshållare för bildnummer 3"/>
          <p:cNvSpPr>
            <a:spLocks noGrp="1"/>
          </p:cNvSpPr>
          <p:nvPr>
            <p:ph type="sldNum" sz="quarter" idx="5"/>
          </p:nvPr>
        </p:nvSpPr>
        <p:spPr/>
        <p:txBody>
          <a:bodyPr/>
          <a:lstStyle/>
          <a:p>
            <a:fld id="{E71B5D58-1387-4385-A7F0-FA6862C94009}" type="slidenum">
              <a:rPr lang="sv-SE" smtClean="0"/>
              <a:t>7</a:t>
            </a:fld>
            <a:endParaRPr lang="sv-SE"/>
          </a:p>
        </p:txBody>
      </p:sp>
    </p:spTree>
    <p:extLst>
      <p:ext uri="{BB962C8B-B14F-4D97-AF65-F5344CB8AC3E}">
        <p14:creationId xmlns:p14="http://schemas.microsoft.com/office/powerpoint/2010/main" val="3705086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8</a:t>
            </a:fld>
            <a:endParaRPr lang="sv-SE"/>
          </a:p>
        </p:txBody>
      </p:sp>
    </p:spTree>
    <p:extLst>
      <p:ext uri="{BB962C8B-B14F-4D97-AF65-F5344CB8AC3E}">
        <p14:creationId xmlns:p14="http://schemas.microsoft.com/office/powerpoint/2010/main" val="3094996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9</a:t>
            </a:fld>
            <a:endParaRPr lang="sv-SE"/>
          </a:p>
        </p:txBody>
      </p:sp>
    </p:spTree>
    <p:extLst>
      <p:ext uri="{BB962C8B-B14F-4D97-AF65-F5344CB8AC3E}">
        <p14:creationId xmlns:p14="http://schemas.microsoft.com/office/powerpoint/2010/main" val="3359812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cs typeface="Calibri"/>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10</a:t>
            </a:fld>
            <a:endParaRPr lang="sv-SE"/>
          </a:p>
        </p:txBody>
      </p:sp>
    </p:spTree>
    <p:extLst>
      <p:ext uri="{BB962C8B-B14F-4D97-AF65-F5344CB8AC3E}">
        <p14:creationId xmlns:p14="http://schemas.microsoft.com/office/powerpoint/2010/main" val="4196449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11</a:t>
            </a:fld>
            <a:endParaRPr lang="sv-SE"/>
          </a:p>
        </p:txBody>
      </p:sp>
    </p:spTree>
    <p:extLst>
      <p:ext uri="{BB962C8B-B14F-4D97-AF65-F5344CB8AC3E}">
        <p14:creationId xmlns:p14="http://schemas.microsoft.com/office/powerpoint/2010/main" val="3604419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12</a:t>
            </a:fld>
            <a:endParaRPr lang="sv-SE"/>
          </a:p>
        </p:txBody>
      </p:sp>
    </p:spTree>
    <p:extLst>
      <p:ext uri="{BB962C8B-B14F-4D97-AF65-F5344CB8AC3E}">
        <p14:creationId xmlns:p14="http://schemas.microsoft.com/office/powerpoint/2010/main" val="195043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13</a:t>
            </a:fld>
            <a:endParaRPr lang="sv-SE"/>
          </a:p>
        </p:txBody>
      </p:sp>
    </p:spTree>
    <p:extLst>
      <p:ext uri="{BB962C8B-B14F-4D97-AF65-F5344CB8AC3E}">
        <p14:creationId xmlns:p14="http://schemas.microsoft.com/office/powerpoint/2010/main" val="157001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Vic</a:t>
            </a:r>
            <a:endParaRPr lang="sv-SE" i="1" dirty="0">
              <a:cs typeface="Calibri"/>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B5D58-1387-4385-A7F0-FA6862C94009}"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5587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om arbetshälsoekonomi med Malin </a:t>
            </a:r>
            <a:r>
              <a:rPr lang="sv-SE" dirty="0" err="1"/>
              <a:t>Lohela</a:t>
            </a:r>
            <a:r>
              <a:rPr lang="sv-SE" dirty="0"/>
              <a:t> Karlsson, forskare i </a:t>
            </a:r>
            <a:r>
              <a:rPr lang="sv-SE" b="0" i="0" dirty="0">
                <a:solidFill>
                  <a:srgbClr val="4D5156"/>
                </a:solidFill>
                <a:effectLst/>
                <a:latin typeface="arial" panose="020B0604020202020204" pitchFamily="34" charset="0"/>
              </a:rPr>
              <a:t>Arbets- och miljömedicin, Uppsala universitet. </a:t>
            </a:r>
            <a:br>
              <a:rPr lang="sv-SE" b="0" i="0" dirty="0">
                <a:solidFill>
                  <a:srgbClr val="4D5156"/>
                </a:solidFill>
                <a:effectLst/>
                <a:latin typeface="arial" panose="020B0604020202020204" pitchFamily="34" charset="0"/>
              </a:rPr>
            </a:br>
            <a:r>
              <a:rPr lang="sv-SE" b="0" i="0" dirty="0">
                <a:solidFill>
                  <a:srgbClr val="4D5156"/>
                </a:solidFill>
                <a:effectLst/>
                <a:latin typeface="arial" panose="020B0604020202020204" pitchFamily="34" charset="0"/>
              </a:rPr>
              <a:t>Syftet med filmen är att v</a:t>
            </a:r>
            <a:r>
              <a:rPr lang="sv-SE" dirty="0"/>
              <a:t>isa vad organisationen kan vinna på att förbättra arbetsmiljön genom att stärka friskfaktorer. </a:t>
            </a:r>
            <a:br>
              <a:rPr lang="sv-SE" dirty="0"/>
            </a:br>
            <a:r>
              <a:rPr lang="sv-SE" i="1" dirty="0"/>
              <a:t>Förslag: </a:t>
            </a:r>
            <a:r>
              <a:rPr lang="sv-SE" b="0" i="0" dirty="0">
                <a:solidFill>
                  <a:srgbClr val="4D5156"/>
                </a:solidFill>
                <a:effectLst/>
                <a:latin typeface="arial" panose="020B0604020202020204" pitchFamily="34" charset="0"/>
              </a:rPr>
              <a:t>Visa sedan en egen bild av eller berätta om </a:t>
            </a:r>
            <a:r>
              <a:rPr lang="sv-SE" dirty="0"/>
              <a:t>din organisations verksamhetsmål. </a:t>
            </a:r>
            <a:br>
              <a:rPr lang="sv-SE" dirty="0"/>
            </a:br>
            <a:br>
              <a:rPr lang="sv-SE" dirty="0"/>
            </a:b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B5D58-1387-4385-A7F0-FA6862C94009}"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1892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Bilden b</a:t>
            </a:r>
            <a:r>
              <a:rPr lang="sv-SE" dirty="0"/>
              <a:t>elyser hur viktigt det är att arbete med friskfaktorer görs på alla nivåer i organisationen för att bli effektfullt, alla måste dra sitt strå till stacken. Det behöver vara tydligt vem som gör vad på olika nivåer - individ, grupp och organisation. Här kan man föra dialog om olika rollers funktion i friskfaktorarbetet både på strategisk och operativ nivå. </a:t>
            </a:r>
            <a:br>
              <a:rPr lang="sv-SE" dirty="0"/>
            </a:br>
            <a:br>
              <a:rPr lang="sv-SE" dirty="0"/>
            </a:br>
            <a:r>
              <a:rPr lang="sv-SE" i="1" dirty="0"/>
              <a:t>Förslag till fördjupning</a:t>
            </a:r>
            <a:br>
              <a:rPr lang="sv-SE" i="1" dirty="0"/>
            </a:br>
            <a:r>
              <a:rPr lang="sv-SE" dirty="0"/>
              <a:t>Rita upp organisationens olika systemnivåer och för en dialog om: </a:t>
            </a:r>
            <a:br>
              <a:rPr lang="sv-SE" dirty="0"/>
            </a:br>
            <a:r>
              <a:rPr lang="sv-SE" dirty="0"/>
              <a:t>• Hur friskfaktorerna stärks av ett medvetet systematiskt arbete på alla nivåer i organisationen. </a:t>
            </a:r>
          </a:p>
          <a:p>
            <a:r>
              <a:rPr lang="sv-SE" dirty="0"/>
              <a:t>• Att det är viktigt att friskfaktorerna finns med i alla styrdokument. </a:t>
            </a:r>
          </a:p>
          <a:p>
            <a:r>
              <a:rPr lang="sv-SE" dirty="0"/>
              <a:t>• Att systemnivåer styr, leder och agerar efter styrdokumenten och stärker de aktiviteter och beteenden som leder mot starka friskfaktorer. </a:t>
            </a:r>
          </a:p>
          <a:p>
            <a:r>
              <a:rPr lang="sv-SE" dirty="0"/>
              <a:t>• Att arbetet med friskfaktorer ska följas upp och flödar uppåt och nedåt i organisationen. </a:t>
            </a:r>
          </a:p>
          <a:p>
            <a:r>
              <a:rPr lang="sv-SE" dirty="0"/>
              <a:t>• Vad just den här gruppen kan bidra med i friskfaktorkedjan. </a:t>
            </a:r>
            <a:br>
              <a:rPr lang="sv-SE" dirty="0"/>
            </a:b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17</a:t>
            </a:fld>
            <a:endParaRPr lang="sv-SE"/>
          </a:p>
        </p:txBody>
      </p:sp>
    </p:spTree>
    <p:extLst>
      <p:ext uri="{BB962C8B-B14F-4D97-AF65-F5344CB8AC3E}">
        <p14:creationId xmlns:p14="http://schemas.microsoft.com/office/powerpoint/2010/main" val="3133645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Bilden b</a:t>
            </a:r>
            <a:r>
              <a:rPr lang="sv-SE" dirty="0"/>
              <a:t>elyser hur viktigt det är att arbete med friskfaktorer görs på alla nivåer i organisationen för att bli effektfullt, alla måste dra sitt strå till stacken. Det behöver vara tydligt vem som gör vad på olika nivåer - individ, grupp och organisation. Här kan man föra dialog om olika rollers funktion i friskfaktorarbetet både på strategisk och operativ nivå. </a:t>
            </a:r>
            <a:br>
              <a:rPr lang="sv-SE" dirty="0"/>
            </a:br>
            <a:br>
              <a:rPr lang="sv-SE" dirty="0"/>
            </a:br>
            <a:r>
              <a:rPr lang="sv-SE" i="1" dirty="0"/>
              <a:t>Förslag till fördjupning</a:t>
            </a:r>
            <a:br>
              <a:rPr lang="sv-SE" i="1" dirty="0"/>
            </a:br>
            <a:r>
              <a:rPr lang="sv-SE" dirty="0"/>
              <a:t>Rita upp organisationens olika systemnivåer och för en dialog om: </a:t>
            </a:r>
            <a:br>
              <a:rPr lang="sv-SE" dirty="0"/>
            </a:br>
            <a:r>
              <a:rPr lang="sv-SE" dirty="0"/>
              <a:t>• Hur friskfaktorerna stärks av ett medvetet systematiskt arbete på alla nivåer i organisationen. </a:t>
            </a:r>
          </a:p>
          <a:p>
            <a:r>
              <a:rPr lang="sv-SE" dirty="0"/>
              <a:t>• Att det är viktigt att friskfaktorerna finns med i alla styrdokument. </a:t>
            </a:r>
          </a:p>
          <a:p>
            <a:r>
              <a:rPr lang="sv-SE" dirty="0"/>
              <a:t>• Att systemnivåer styr, leder och agerar efter styrdokumenten och stärker de aktiviteter och beteenden som leder mot starka friskfaktorer. </a:t>
            </a:r>
          </a:p>
          <a:p>
            <a:r>
              <a:rPr lang="sv-SE" dirty="0"/>
              <a:t>• Att arbetet med friskfaktorer ska följas upp och flödar uppåt och nedåt i organisationen. </a:t>
            </a:r>
          </a:p>
          <a:p>
            <a:r>
              <a:rPr lang="sv-SE" dirty="0"/>
              <a:t>• Vad just den här gruppen kan bidra med i friskfaktorkedjan. </a:t>
            </a:r>
            <a:br>
              <a:rPr lang="sv-SE" dirty="0"/>
            </a:b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18</a:t>
            </a:fld>
            <a:endParaRPr lang="sv-SE"/>
          </a:p>
        </p:txBody>
      </p:sp>
    </p:spTree>
    <p:extLst>
      <p:ext uri="{BB962C8B-B14F-4D97-AF65-F5344CB8AC3E}">
        <p14:creationId xmlns:p14="http://schemas.microsoft.com/office/powerpoint/2010/main" val="1122225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Friskfaktorvernissage</a:t>
            </a:r>
            <a:br>
              <a:rPr lang="sv-SE" b="1" dirty="0"/>
            </a:br>
            <a:br>
              <a:rPr lang="sv-SE" dirty="0"/>
            </a:br>
            <a:r>
              <a:rPr lang="sv-SE" b="1" dirty="0"/>
              <a:t>Fysiskt</a:t>
            </a:r>
            <a:br>
              <a:rPr lang="sv-SE" b="1" dirty="0"/>
            </a:br>
            <a:r>
              <a:rPr lang="sv-SE" b="1" dirty="0"/>
              <a:t>- </a:t>
            </a:r>
            <a:r>
              <a:rPr lang="sv-SE" dirty="0"/>
              <a:t>Dela in i mindre grupper 3-5 personer/grupp. </a:t>
            </a:r>
            <a:br>
              <a:rPr lang="sv-SE" dirty="0"/>
            </a:br>
            <a:r>
              <a:rPr lang="sv-SE" dirty="0"/>
              <a:t>- Dela ut materialet ”Individuella friskfaktorhjul” som innehåller ett friskfaktorhjul för den individuella skattningen. I den finns definitionerna på alla friskfaktorer och utrymme att anteckna vilka konkreta handlingar och aktiviteter som görs idag för att stärka respektive friskfaktor. </a:t>
            </a:r>
            <a:br>
              <a:rPr lang="sv-SE" dirty="0"/>
            </a:br>
            <a:r>
              <a:rPr lang="sv-SE" dirty="0"/>
              <a:t>- Grupperna ska sedan gå runt och för varje friskfaktor diskutera tillsammans</a:t>
            </a:r>
            <a:r>
              <a:rPr lang="sv-SE" b="0" dirty="0"/>
              <a:t> </a:t>
            </a:r>
            <a:r>
              <a:rPr lang="sv-SE" b="1" dirty="0"/>
              <a:t>”Vilka konkreta handlingar och aktiviteter görs redan idag för att stärka respektive friskfaktor?”</a:t>
            </a:r>
            <a:br>
              <a:rPr lang="sv-SE" b="1" dirty="0"/>
            </a:br>
            <a:r>
              <a:rPr lang="sv-SE" b="1" dirty="0"/>
              <a:t>- </a:t>
            </a:r>
            <a:r>
              <a:rPr lang="sv-SE" b="0" dirty="0"/>
              <a:t>Meddela hur lång tid de har vid varje station</a:t>
            </a:r>
            <a:r>
              <a:rPr lang="sv-SE" b="0" i="1" dirty="0"/>
              <a:t>, t ex 6 min.</a:t>
            </a:r>
            <a:br>
              <a:rPr lang="sv-SE" b="0" dirty="0"/>
            </a:br>
            <a:r>
              <a:rPr lang="sv-SE" b="0" dirty="0"/>
              <a:t>- Låt grupperna fördela sig jämnt vid stationerna.</a:t>
            </a:r>
            <a:br>
              <a:rPr lang="sv-SE" b="0" dirty="0"/>
            </a:br>
            <a:r>
              <a:rPr lang="sv-SE" b="0" dirty="0"/>
              <a:t>- Ge instruktioner att varje grupp skriver 1-2 exempel på aktiviteter eller insatser som redan görs som stärker friskfaktorn på blädderblocksbladet.</a:t>
            </a:r>
            <a:br>
              <a:rPr lang="sv-SE" b="1" dirty="0"/>
            </a:br>
            <a:r>
              <a:rPr lang="sv-SE" b="1" dirty="0"/>
              <a:t>- </a:t>
            </a:r>
            <a:r>
              <a:rPr lang="sv-SE" dirty="0"/>
              <a:t>Tidsätt och signalera när 30 sek av tiden återstår </a:t>
            </a:r>
            <a:r>
              <a:rPr lang="sv-SE" i="1" dirty="0"/>
              <a:t>(t ex 5 min, 30 sek). </a:t>
            </a:r>
            <a:r>
              <a:rPr lang="sv-SE" i="0" dirty="0"/>
              <a:t>Be dem </a:t>
            </a:r>
            <a:r>
              <a:rPr kumimoji="0" lang="sv-SE" sz="1200" b="1" i="0" u="none" strike="noStrike" kern="1200" cap="none" spc="0" normalizeH="0" baseline="0" noProof="0" dirty="0">
                <a:ln>
                  <a:noFill/>
                </a:ln>
                <a:solidFill>
                  <a:prstClr val="black"/>
                </a:solidFill>
                <a:effectLst/>
                <a:uLnTx/>
                <a:uFillTx/>
                <a:latin typeface="Calibri"/>
                <a:ea typeface="+mn-ea"/>
                <a:cs typeface="+mn-cs"/>
              </a:rPr>
              <a:t>skatta individuellt </a:t>
            </a:r>
            <a:r>
              <a:rPr kumimoji="0" lang="sv-SE" sz="1200" b="0" i="0" u="none" strike="noStrike" kern="1200" cap="none" spc="0" normalizeH="0" baseline="0" noProof="0" dirty="0">
                <a:ln>
                  <a:noFill/>
                </a:ln>
                <a:solidFill>
                  <a:prstClr val="black"/>
                </a:solidFill>
                <a:effectLst/>
                <a:uLnTx/>
                <a:uFillTx/>
                <a:latin typeface="Calibri"/>
                <a:ea typeface="+mn-ea"/>
                <a:cs typeface="+mn-cs"/>
              </a:rPr>
              <a:t>hur stark/svag respektive friskfaktor är i </a:t>
            </a:r>
            <a:r>
              <a:rPr kumimoji="0" lang="sv-SE" sz="1200" b="1" i="0" u="none" strike="noStrike" kern="1200" cap="none" spc="0" normalizeH="0" baseline="0" noProof="0" dirty="0">
                <a:ln>
                  <a:noFill/>
                </a:ln>
                <a:solidFill>
                  <a:prstClr val="black"/>
                </a:solidFill>
                <a:effectLst/>
                <a:uLnTx/>
                <a:uFillTx/>
                <a:latin typeface="Calibri"/>
                <a:ea typeface="+mn-ea"/>
                <a:cs typeface="+mn-cs"/>
              </a:rPr>
              <a:t>nuläget i den arbetsmiljö du rör dig i</a:t>
            </a:r>
            <a:r>
              <a:rPr kumimoji="0" lang="sv-SE" sz="1200" b="0" i="0" u="none" strike="noStrike" kern="1200" cap="none" spc="0" normalizeH="0" baseline="0" noProof="0" dirty="0">
                <a:ln>
                  <a:noFill/>
                </a:ln>
                <a:solidFill>
                  <a:prstClr val="black"/>
                </a:solidFill>
                <a:effectLst/>
                <a:uLnTx/>
                <a:uFillTx/>
                <a:latin typeface="Calibri"/>
                <a:ea typeface="+mn-ea"/>
                <a:cs typeface="+mn-cs"/>
              </a:rPr>
              <a:t>. </a:t>
            </a:r>
            <a:r>
              <a:rPr lang="sv-SE" dirty="0"/>
              <a:t>Skala 1-10 där 10=”väl utvecklad”. Be dem anteckna så att de kommer ihåg sina skattningar.</a:t>
            </a:r>
            <a:br>
              <a:rPr lang="sv-SE" dirty="0"/>
            </a:br>
            <a:r>
              <a:rPr lang="sv-SE" dirty="0"/>
              <a:t>- Be dem gå vidare till nästa friskfaktor. Upprepa proceduren tills alla 8 stationer är besökta.</a:t>
            </a:r>
            <a:br>
              <a:rPr lang="sv-SE" dirty="0"/>
            </a:br>
            <a:r>
              <a:rPr lang="sv-SE" dirty="0"/>
              <a:t>- </a:t>
            </a:r>
            <a:r>
              <a:rPr lang="sv-SE" b="0" dirty="0"/>
              <a:t>Avsluta vernissagen med att alla för över sin skattning till fysiskt friskfaktorhjul på tavla/blädderblock eller digitalt verktyg till exempel </a:t>
            </a:r>
            <a:r>
              <a:rPr lang="sv-SE" b="0" dirty="0" err="1"/>
              <a:t>Mentimeter</a:t>
            </a:r>
            <a:r>
              <a:rPr lang="sv-SE" b="0" dirty="0"/>
              <a:t>, (mentimeter.com). </a:t>
            </a:r>
            <a:br>
              <a:rPr lang="sv-SE" b="0" dirty="0"/>
            </a:br>
            <a:br>
              <a:rPr lang="sv-SE" dirty="0"/>
            </a:br>
            <a:r>
              <a:rPr lang="sv-SE" b="1" dirty="0"/>
              <a:t>Digitalt </a:t>
            </a:r>
            <a:br>
              <a:rPr lang="sv-SE" b="1" dirty="0"/>
            </a:br>
            <a:r>
              <a:rPr lang="sv-SE" b="0" dirty="0"/>
              <a:t>Se instruktioner nästa bild, nr 20.</a:t>
            </a:r>
          </a:p>
          <a:p>
            <a:endParaRPr lang="sv-SE" b="0" dirty="0"/>
          </a:p>
          <a:p>
            <a:br>
              <a:rPr lang="sv-SE" dirty="0"/>
            </a:br>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19</a:t>
            </a:fld>
            <a:endParaRPr lang="sv-SE"/>
          </a:p>
        </p:txBody>
      </p:sp>
    </p:spTree>
    <p:extLst>
      <p:ext uri="{BB962C8B-B14F-4D97-AF65-F5344CB8AC3E}">
        <p14:creationId xmlns:p14="http://schemas.microsoft.com/office/powerpoint/2010/main" val="3303835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20</a:t>
            </a:fld>
            <a:endParaRPr lang="sv-SE"/>
          </a:p>
        </p:txBody>
      </p:sp>
    </p:spTree>
    <p:extLst>
      <p:ext uri="{BB962C8B-B14F-4D97-AF65-F5344CB8AC3E}">
        <p14:creationId xmlns:p14="http://schemas.microsoft.com/office/powerpoint/2010/main" val="1094614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71B5D58-1387-4385-A7F0-FA6862C94009}" type="slidenum">
              <a:rPr lang="sv-SE" smtClean="0"/>
              <a:t>21</a:t>
            </a:fld>
            <a:endParaRPr lang="sv-SE"/>
          </a:p>
        </p:txBody>
      </p:sp>
    </p:spTree>
    <p:extLst>
      <p:ext uri="{BB962C8B-B14F-4D97-AF65-F5344CB8AC3E}">
        <p14:creationId xmlns:p14="http://schemas.microsoft.com/office/powerpoint/2010/main" val="1094614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sz="1200" dirty="0"/>
              <a:t>Visa resultatet av skattningen. Här har ni utrymme för dialog om resultatet för ökad förståelse för att friskfaktorer kan påverka verksamhetens resultat samt hur friskfaktorerna kan hjälpa till att förbättra arbetsmiljön. </a:t>
            </a:r>
            <a:br>
              <a:rPr lang="sv-SE" sz="1200" dirty="0"/>
            </a:br>
            <a:br>
              <a:rPr lang="sv-SE" sz="1200" dirty="0"/>
            </a:br>
            <a:r>
              <a:rPr lang="sv-SE" b="0" i="1" dirty="0"/>
              <a:t>Förslag på frågor:</a:t>
            </a:r>
            <a:br>
              <a:rPr lang="sv-SE" dirty="0"/>
            </a:br>
            <a:r>
              <a:rPr lang="sv-SE" dirty="0"/>
              <a:t>- Vilka reflektioner får ni när ni ser resultatet?</a:t>
            </a:r>
            <a:br>
              <a:rPr lang="sv-SE" dirty="0"/>
            </a:br>
            <a:r>
              <a:rPr lang="sv-SE" dirty="0"/>
              <a:t>- Något som förvånar?</a:t>
            </a:r>
            <a:br>
              <a:rPr lang="sv-SE" dirty="0"/>
            </a:br>
            <a:r>
              <a:rPr lang="sv-SE" dirty="0"/>
              <a:t>- Vad är det som gör att ni har skattat högt eller lågt?</a:t>
            </a:r>
          </a:p>
          <a:p>
            <a:pPr marL="0" indent="0">
              <a:buFontTx/>
              <a:buNone/>
            </a:pPr>
            <a:r>
              <a:rPr lang="sv-SE" dirty="0"/>
              <a:t>- Hur hög samsyn finns? </a:t>
            </a:r>
            <a:br>
              <a:rPr lang="sv-SE" dirty="0"/>
            </a:br>
            <a:br>
              <a:rPr lang="sv-SE" dirty="0"/>
            </a:br>
            <a:r>
              <a:rPr lang="sv-SE" b="1" dirty="0"/>
              <a:t>Kom ihåg: Dela goda exempel </a:t>
            </a:r>
            <a:r>
              <a:rPr lang="sv-SE" dirty="0"/>
              <a:t>av vad som redan görs för att stärka respektive friskfaktor! Använd gärna det som noterats på blädderblocksbladen!</a:t>
            </a:r>
            <a:br>
              <a:rPr lang="sv-SE" dirty="0"/>
            </a:br>
            <a:br>
              <a:rPr lang="sv-SE" dirty="0"/>
            </a:br>
            <a:r>
              <a:rPr lang="sv-SE" b="1" dirty="0"/>
              <a:t>Koppla resultatet till Malin </a:t>
            </a:r>
            <a:r>
              <a:rPr lang="sv-SE" b="1" dirty="0" err="1"/>
              <a:t>Lohela</a:t>
            </a:r>
            <a:r>
              <a:rPr lang="sv-SE" b="1" dirty="0"/>
              <a:t> Karlssons resonemang. </a:t>
            </a:r>
            <a:br>
              <a:rPr lang="sv-SE" dirty="0"/>
            </a:br>
            <a:r>
              <a:rPr lang="sv-SE" dirty="0"/>
              <a:t>- Hur kan starka/svaga friskfaktorer påverka era verksamhetsresultat och uppfyllelse av aktuella verksamhetsmål?</a:t>
            </a:r>
            <a:br>
              <a:rPr lang="sv-SE" dirty="0"/>
            </a:b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22</a:t>
            </a:fld>
            <a:endParaRPr lang="sv-SE"/>
          </a:p>
        </p:txBody>
      </p:sp>
    </p:spTree>
    <p:extLst>
      <p:ext uri="{BB962C8B-B14F-4D97-AF65-F5344CB8AC3E}">
        <p14:creationId xmlns:p14="http://schemas.microsoft.com/office/powerpoint/2010/main" val="2749769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Summering av dialogen. </a:t>
            </a:r>
            <a:br>
              <a:rPr lang="sv-SE" dirty="0"/>
            </a:br>
            <a:r>
              <a:rPr lang="sv-SE" dirty="0"/>
              <a:t>Förslag på utcheckningsfrågor: </a:t>
            </a:r>
            <a:br>
              <a:rPr lang="sv-SE" dirty="0"/>
            </a:br>
            <a:r>
              <a:rPr lang="sv-SE" dirty="0"/>
              <a:t>- Vad tar du med dig idag?</a:t>
            </a:r>
            <a:br>
              <a:rPr lang="sv-SE" dirty="0"/>
            </a:br>
            <a:r>
              <a:rPr lang="sv-SE" dirty="0"/>
              <a:t>- Vilka insikter har du fått idag? </a:t>
            </a:r>
          </a:p>
        </p:txBody>
      </p:sp>
      <p:sp>
        <p:nvSpPr>
          <p:cNvPr id="4" name="Platshållare för bildnummer 3"/>
          <p:cNvSpPr>
            <a:spLocks noGrp="1"/>
          </p:cNvSpPr>
          <p:nvPr>
            <p:ph type="sldNum" sz="quarter" idx="5"/>
          </p:nvPr>
        </p:nvSpPr>
        <p:spPr/>
        <p:txBody>
          <a:bodyPr/>
          <a:lstStyle/>
          <a:p>
            <a:fld id="{E71B5D58-1387-4385-A7F0-FA6862C94009}" type="slidenum">
              <a:rPr lang="sv-SE" smtClean="0"/>
              <a:t>23</a:t>
            </a:fld>
            <a:endParaRPr lang="sv-SE"/>
          </a:p>
        </p:txBody>
      </p:sp>
    </p:spTree>
    <p:extLst>
      <p:ext uri="{BB962C8B-B14F-4D97-AF65-F5344CB8AC3E}">
        <p14:creationId xmlns:p14="http://schemas.microsoft.com/office/powerpoint/2010/main" val="1676237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fraga@suntarbetsliv.s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A_startbild hej">
    <p:bg>
      <p:bgPr>
        <a:solidFill>
          <a:srgbClr val="FDEDE5"/>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C50B3E2-49F6-FFEB-6168-81A96BDD61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3712" y="1340768"/>
            <a:ext cx="5519616" cy="3863732"/>
          </a:xfrm>
          <a:prstGeom prst="rect">
            <a:avLst/>
          </a:prstGeom>
        </p:spPr>
      </p:pic>
    </p:spTree>
    <p:extLst>
      <p:ext uri="{BB962C8B-B14F-4D97-AF65-F5344CB8AC3E}">
        <p14:creationId xmlns:p14="http://schemas.microsoft.com/office/powerpoint/2010/main" val="34224082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ubrikbild">
    <p:bg>
      <p:bgPr>
        <a:solidFill>
          <a:schemeClr val="bg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8487FF98-9038-95FB-3C6C-66A14D50EC9D}"/>
              </a:ext>
            </a:extLst>
          </p:cNvPr>
          <p:cNvSpPr>
            <a:spLocks noGrp="1"/>
          </p:cNvSpPr>
          <p:nvPr>
            <p:ph type="pic" sz="quarter" idx="11" hasCustomPrompt="1"/>
          </p:nvPr>
        </p:nvSpPr>
        <p:spPr>
          <a:xfrm>
            <a:off x="6095750" y="0"/>
            <a:ext cx="6096250" cy="6858000"/>
          </a:xfrm>
          <a:custGeom>
            <a:avLst/>
            <a:gdLst>
              <a:gd name="connsiteX0" fmla="*/ 2002216 w 6096250"/>
              <a:gd name="connsiteY0" fmla="*/ 0 h 6858000"/>
              <a:gd name="connsiteX1" fmla="*/ 6096250 w 6096250"/>
              <a:gd name="connsiteY1" fmla="*/ 0 h 6858000"/>
              <a:gd name="connsiteX2" fmla="*/ 6096250 w 6096250"/>
              <a:gd name="connsiteY2" fmla="*/ 6858000 h 6858000"/>
              <a:gd name="connsiteX3" fmla="*/ 1432664 w 6096250"/>
              <a:gd name="connsiteY3" fmla="*/ 6858000 h 6858000"/>
              <a:gd name="connsiteX4" fmla="*/ 1415487 w 6096250"/>
              <a:gd name="connsiteY4" fmla="*/ 6843122 h 6858000"/>
              <a:gd name="connsiteX5" fmla="*/ 0 w 6096250"/>
              <a:gd name="connsiteY5" fmla="*/ 3645024 h 6858000"/>
              <a:gd name="connsiteX6" fmla="*/ 1904859 w 6096250"/>
              <a:gd name="connsiteY6" fmla="*/ 62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250" h="6858000">
                <a:moveTo>
                  <a:pt x="2002216" y="0"/>
                </a:moveTo>
                <a:lnTo>
                  <a:pt x="6096250" y="0"/>
                </a:lnTo>
                <a:lnTo>
                  <a:pt x="6096250" y="6858000"/>
                </a:lnTo>
                <a:lnTo>
                  <a:pt x="1432664" y="6858000"/>
                </a:lnTo>
                <a:lnTo>
                  <a:pt x="1415487" y="6843122"/>
                </a:lnTo>
                <a:cubicBezTo>
                  <a:pt x="545924" y="6052786"/>
                  <a:pt x="0" y="4912658"/>
                  <a:pt x="0" y="3645024"/>
                </a:cubicBezTo>
                <a:cubicBezTo>
                  <a:pt x="0" y="2153690"/>
                  <a:pt x="755604" y="838836"/>
                  <a:pt x="1904859" y="62414"/>
                </a:cubicBezTo>
                <a:close/>
              </a:path>
            </a:pathLst>
          </a:custGeom>
          <a:noFill/>
        </p:spPr>
        <p:txBody>
          <a:bodyPr wrap="square">
            <a:noAutofit/>
          </a:bodyPr>
          <a:lstStyle>
            <a:lvl1pPr marL="0" indent="0" algn="r">
              <a:buNone/>
              <a:defRPr sz="1800">
                <a:solidFill>
                  <a:schemeClr val="tx1"/>
                </a:solidFill>
              </a:defRPr>
            </a:lvl1pPr>
          </a:lstStyle>
          <a:p>
            <a:r>
              <a:rPr lang="sv-SE"/>
              <a:t>Infoga foto genom att välja Infoga / Mediaflow. Välj </a:t>
            </a:r>
            <a:r>
              <a:rPr lang="sv-SE" dirty="0"/>
              <a:t>hög kvalitet (minst 1600 </a:t>
            </a:r>
            <a:r>
              <a:rPr lang="sv-SE" err="1"/>
              <a:t>px</a:t>
            </a:r>
            <a:r>
              <a:rPr lang="sv-SE"/>
              <a:t>). Bild </a:t>
            </a:r>
            <a:r>
              <a:rPr lang="sv-SE" dirty="0"/>
              <a:t>från datorn: Klicka på bildikonen i mitten.</a:t>
            </a:r>
          </a:p>
        </p:txBody>
      </p:sp>
      <p:sp>
        <p:nvSpPr>
          <p:cNvPr id="4" name="Platshållare för text 3">
            <a:extLst>
              <a:ext uri="{FF2B5EF4-FFF2-40B4-BE49-F238E27FC236}">
                <a16:creationId xmlns:a16="http://schemas.microsoft.com/office/drawing/2014/main" id="{09061130-6EE5-1A0B-D599-EFB26DFD0726}"/>
              </a:ext>
            </a:extLst>
          </p:cNvPr>
          <p:cNvSpPr>
            <a:spLocks noGrp="1"/>
          </p:cNvSpPr>
          <p:nvPr>
            <p:ph type="body" sz="quarter" idx="10" hasCustomPrompt="1"/>
          </p:nvPr>
        </p:nvSpPr>
        <p:spPr>
          <a:xfrm>
            <a:off x="1055689" y="1629098"/>
            <a:ext cx="4824287" cy="2375966"/>
          </a:xfrm>
        </p:spPr>
        <p:txBody>
          <a:bodyPr anchor="ctr" anchorCtr="0"/>
          <a:lstStyle>
            <a:lvl1pPr marL="0" indent="0">
              <a:buNone/>
              <a:defRPr sz="4400" b="1"/>
            </a:lvl1pPr>
          </a:lstStyle>
          <a:p>
            <a:pPr lvl="0"/>
            <a:r>
              <a:rPr lang="sv-SE" dirty="0"/>
              <a:t>Skriv rubrik</a:t>
            </a:r>
          </a:p>
        </p:txBody>
      </p:sp>
      <p:sp>
        <p:nvSpPr>
          <p:cNvPr id="3" name="Platshållare för text 2">
            <a:extLst>
              <a:ext uri="{FF2B5EF4-FFF2-40B4-BE49-F238E27FC236}">
                <a16:creationId xmlns:a16="http://schemas.microsoft.com/office/drawing/2014/main" id="{650D1B82-DD7D-A086-4E9E-A6A8BE959245}"/>
              </a:ext>
            </a:extLst>
          </p:cNvPr>
          <p:cNvSpPr>
            <a:spLocks noGrp="1"/>
          </p:cNvSpPr>
          <p:nvPr>
            <p:ph type="body" sz="quarter" idx="12" hasCustomPrompt="1"/>
          </p:nvPr>
        </p:nvSpPr>
        <p:spPr>
          <a:xfrm>
            <a:off x="1055688" y="4364360"/>
            <a:ext cx="4824412" cy="1512888"/>
          </a:xfrm>
        </p:spPr>
        <p:txBody>
          <a:bodyPr/>
          <a:lstStyle>
            <a:lvl1pPr marL="0" indent="0">
              <a:buNone/>
              <a:defRPr/>
            </a:lvl1pPr>
          </a:lstStyle>
          <a:p>
            <a:pPr lvl="0"/>
            <a:r>
              <a:rPr lang="sv-SE" dirty="0"/>
              <a:t>Skriv namn, titel</a:t>
            </a:r>
          </a:p>
        </p:txBody>
      </p:sp>
      <p:sp>
        <p:nvSpPr>
          <p:cNvPr id="5" name="Platshållare för text 4">
            <a:extLst>
              <a:ext uri="{FF2B5EF4-FFF2-40B4-BE49-F238E27FC236}">
                <a16:creationId xmlns:a16="http://schemas.microsoft.com/office/drawing/2014/main" id="{D5CDD4A3-D46E-8378-48DE-7C4769CF8B8B}"/>
              </a:ext>
            </a:extLst>
          </p:cNvPr>
          <p:cNvSpPr>
            <a:spLocks noGrp="1"/>
          </p:cNvSpPr>
          <p:nvPr>
            <p:ph type="body" sz="quarter" idx="13" hasCustomPrompt="1"/>
          </p:nvPr>
        </p:nvSpPr>
        <p:spPr>
          <a:xfrm>
            <a:off x="1055688" y="6092825"/>
            <a:ext cx="4824412" cy="360363"/>
          </a:xfrm>
        </p:spPr>
        <p:txBody>
          <a:bodyPr/>
          <a:lstStyle>
            <a:lvl1pPr marL="0" indent="0">
              <a:buNone/>
              <a:defRPr sz="1800"/>
            </a:lvl1pPr>
            <a:lvl2pPr>
              <a:defRPr sz="1800"/>
            </a:lvl2pPr>
            <a:lvl3pPr>
              <a:defRPr sz="1800"/>
            </a:lvl3pPr>
            <a:lvl4pPr>
              <a:defRPr sz="1800"/>
            </a:lvl4pPr>
            <a:lvl5pPr>
              <a:defRPr sz="1800"/>
            </a:lvl5pPr>
          </a:lstStyle>
          <a:p>
            <a:pPr lvl="0"/>
            <a:r>
              <a:rPr lang="sv-SE" dirty="0"/>
              <a:t>Datum 20XX-XX-XX</a:t>
            </a:r>
          </a:p>
        </p:txBody>
      </p:sp>
      <p:pic>
        <p:nvPicPr>
          <p:cNvPr id="8" name="Bildobjekt 7" descr="En bild som visar logotyp&#10;&#10;Automatiskt genererad beskrivning">
            <a:extLst>
              <a:ext uri="{FF2B5EF4-FFF2-40B4-BE49-F238E27FC236}">
                <a16:creationId xmlns:a16="http://schemas.microsoft.com/office/drawing/2014/main" id="{865B68DE-0E27-1B17-6A3D-047F79E07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971" y="608146"/>
            <a:ext cx="3097781" cy="1019885"/>
          </a:xfrm>
          <a:prstGeom prst="rect">
            <a:avLst/>
          </a:prstGeom>
        </p:spPr>
      </p:pic>
    </p:spTree>
    <p:extLst>
      <p:ext uri="{BB962C8B-B14F-4D97-AF65-F5344CB8AC3E}">
        <p14:creationId xmlns:p14="http://schemas.microsoft.com/office/powerpoint/2010/main" val="365282293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SA_Partsorganisationer">
    <p:bg>
      <p:bgPr>
        <a:solidFill>
          <a:srgbClr val="FFFFF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B96376C-93D7-609A-A208-20733D6E85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3432" y="542955"/>
            <a:ext cx="10225136" cy="5772090"/>
          </a:xfrm>
          <a:prstGeom prst="rect">
            <a:avLst/>
          </a:prstGeom>
        </p:spPr>
      </p:pic>
    </p:spTree>
    <p:extLst>
      <p:ext uri="{BB962C8B-B14F-4D97-AF65-F5344CB8AC3E}">
        <p14:creationId xmlns:p14="http://schemas.microsoft.com/office/powerpoint/2010/main" val="85965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3" name="Platshållare för innehåll 2">
            <a:extLst>
              <a:ext uri="{FF2B5EF4-FFF2-40B4-BE49-F238E27FC236}">
                <a16:creationId xmlns:a16="http://schemas.microsoft.com/office/drawing/2014/main" id="{36D96389-7499-402B-B317-E9B19C496BB2}"/>
              </a:ext>
            </a:extLst>
          </p:cNvPr>
          <p:cNvSpPr>
            <a:spLocks noGrp="1"/>
          </p:cNvSpPr>
          <p:nvPr>
            <p:ph sz="half" idx="1" hasCustomPrompt="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agendan här</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41E17564-5769-D4B1-03F0-134486AB6094}"/>
              </a:ext>
            </a:extLst>
          </p:cNvPr>
          <p:cNvSpPr>
            <a:spLocks noGrp="1"/>
          </p:cNvSpPr>
          <p:nvPr>
            <p:ph sz="half" idx="10" hasCustomPrompt="1"/>
          </p:nvPr>
        </p:nvSpPr>
        <p:spPr>
          <a:xfrm>
            <a:off x="6197602"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Fortsätt här om det behövs</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8824398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endParaRPr lang="sv-SE" dirty="0"/>
          </a:p>
        </p:txBody>
      </p:sp>
      <p:sp>
        <p:nvSpPr>
          <p:cNvPr id="13" name="Platshållare för bild 12">
            <a:extLst>
              <a:ext uri="{FF2B5EF4-FFF2-40B4-BE49-F238E27FC236}">
                <a16:creationId xmlns:a16="http://schemas.microsoft.com/office/drawing/2014/main" id="{5ED46C26-B498-0966-EB4A-4EF93A1982A2}"/>
              </a:ext>
            </a:extLst>
          </p:cNvPr>
          <p:cNvSpPr>
            <a:spLocks noGrp="1"/>
          </p:cNvSpPr>
          <p:nvPr>
            <p:ph type="pic" sz="quarter" idx="15" hasCustomPrompt="1"/>
          </p:nvPr>
        </p:nvSpPr>
        <p:spPr>
          <a:xfrm>
            <a:off x="7152000" y="1818000"/>
            <a:ext cx="5040000" cy="5040000"/>
          </a:xfrm>
          <a:noFill/>
        </p:spPr>
        <p:txBody>
          <a:bodyPr anchor="b" anchorCtr="0"/>
          <a:lstStyle>
            <a:lvl1pPr marL="0" indent="0" algn="r">
              <a:buNone/>
              <a:defRPr sz="1800">
                <a:solidFill>
                  <a:schemeClr val="accent3"/>
                </a:solidFill>
              </a:defRPr>
            </a:lvl1pPr>
          </a:lstStyle>
          <a:p>
            <a:r>
              <a:rPr lang="sv-SE"/>
              <a:t>Infoga illustration från Mediaflow som är utfallande neråt och åt höger.</a:t>
            </a:r>
          </a:p>
        </p:txBody>
      </p:sp>
      <p:sp>
        <p:nvSpPr>
          <p:cNvPr id="5" name="Platshållare för innehåll 2">
            <a:extLst>
              <a:ext uri="{FF2B5EF4-FFF2-40B4-BE49-F238E27FC236}">
                <a16:creationId xmlns:a16="http://schemas.microsoft.com/office/drawing/2014/main" id="{B41B1D80-6745-60D9-B553-65C5F1AF5232}"/>
              </a:ext>
            </a:extLst>
          </p:cNvPr>
          <p:cNvSpPr>
            <a:spLocks noGrp="1"/>
          </p:cNvSpPr>
          <p:nvPr>
            <p:ph sz="half" idx="1" hasCustomPrompt="1"/>
          </p:nvPr>
        </p:nvSpPr>
        <p:spPr>
          <a:xfrm>
            <a:off x="1055440" y="1772816"/>
            <a:ext cx="576064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en kortfattad agenda här</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188927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1775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ext - orange bakgrun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234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 blå bakgrund">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3" name="Platshållare för text 3">
            <a:extLst>
              <a:ext uri="{FF2B5EF4-FFF2-40B4-BE49-F238E27FC236}">
                <a16:creationId xmlns:a16="http://schemas.microsoft.com/office/drawing/2014/main" id="{3DC3B270-6958-5D6B-D89F-17DA710D42D9}"/>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4" name="Platshållare för innehåll 4">
            <a:extLst>
              <a:ext uri="{FF2B5EF4-FFF2-40B4-BE49-F238E27FC236}">
                <a16:creationId xmlns:a16="http://schemas.microsoft.com/office/drawing/2014/main" id="{7218E86D-0E66-883B-E0BA-2FFAE7BE7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491154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87929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A­_två innehållsdelar orange">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1750318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A­_två innehållsdelar blå">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dirty="0"/>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dirty="0"/>
              <a:t>Skriv avsnittsrubrik</a:t>
            </a:r>
          </a:p>
        </p:txBody>
      </p:sp>
    </p:spTree>
    <p:extLst>
      <p:ext uri="{BB962C8B-B14F-4D97-AF65-F5344CB8AC3E}">
        <p14:creationId xmlns:p14="http://schemas.microsoft.com/office/powerpoint/2010/main" val="25583755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oto">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bild 4">
            <a:extLst>
              <a:ext uri="{FF2B5EF4-FFF2-40B4-BE49-F238E27FC236}">
                <a16:creationId xmlns:a16="http://schemas.microsoft.com/office/drawing/2014/main" id="{B2FF1F74-7809-F343-9A32-1329581A4E01}"/>
              </a:ext>
            </a:extLst>
          </p:cNvPr>
          <p:cNvSpPr>
            <a:spLocks noGrp="1"/>
          </p:cNvSpPr>
          <p:nvPr>
            <p:ph type="pic" sz="quarter" idx="16" hasCustomPrompt="1"/>
          </p:nvPr>
        </p:nvSpPr>
        <p:spPr>
          <a:xfrm>
            <a:off x="6335968" y="1916832"/>
            <a:ext cx="5500800" cy="3096344"/>
          </a:xfrm>
          <a:custGeom>
            <a:avLst/>
            <a:gdLst>
              <a:gd name="connsiteX0" fmla="*/ 428256 w 5616623"/>
              <a:gd name="connsiteY0" fmla="*/ 0 h 3312368"/>
              <a:gd name="connsiteX1" fmla="*/ 5188367 w 5616623"/>
              <a:gd name="connsiteY1" fmla="*/ 0 h 3312368"/>
              <a:gd name="connsiteX2" fmla="*/ 5616623 w 5616623"/>
              <a:gd name="connsiteY2" fmla="*/ 428256 h 3312368"/>
              <a:gd name="connsiteX3" fmla="*/ 5616623 w 5616623"/>
              <a:gd name="connsiteY3" fmla="*/ 2884112 h 3312368"/>
              <a:gd name="connsiteX4" fmla="*/ 5188367 w 5616623"/>
              <a:gd name="connsiteY4" fmla="*/ 3312368 h 3312368"/>
              <a:gd name="connsiteX5" fmla="*/ 428256 w 5616623"/>
              <a:gd name="connsiteY5" fmla="*/ 3312368 h 3312368"/>
              <a:gd name="connsiteX6" fmla="*/ 0 w 5616623"/>
              <a:gd name="connsiteY6" fmla="*/ 2884112 h 3312368"/>
              <a:gd name="connsiteX7" fmla="*/ 0 w 5616623"/>
              <a:gd name="connsiteY7" fmla="*/ 428256 h 3312368"/>
              <a:gd name="connsiteX8" fmla="*/ 428256 w 5616623"/>
              <a:gd name="connsiteY8" fmla="*/ 0 h 331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623" h="3312368">
                <a:moveTo>
                  <a:pt x="428256" y="0"/>
                </a:moveTo>
                <a:lnTo>
                  <a:pt x="5188367" y="0"/>
                </a:lnTo>
                <a:cubicBezTo>
                  <a:pt x="5424886" y="0"/>
                  <a:pt x="5616623" y="191737"/>
                  <a:pt x="5616623" y="428256"/>
                </a:cubicBezTo>
                <a:lnTo>
                  <a:pt x="5616623" y="2884112"/>
                </a:lnTo>
                <a:cubicBezTo>
                  <a:pt x="5616623" y="3120631"/>
                  <a:pt x="5424886" y="3312368"/>
                  <a:pt x="5188367" y="3312368"/>
                </a:cubicBezTo>
                <a:lnTo>
                  <a:pt x="428256" y="3312368"/>
                </a:lnTo>
                <a:cubicBezTo>
                  <a:pt x="191737" y="3312368"/>
                  <a:pt x="0" y="3120631"/>
                  <a:pt x="0" y="2884112"/>
                </a:cubicBezTo>
                <a:lnTo>
                  <a:pt x="0" y="428256"/>
                </a:lnTo>
                <a:cubicBezTo>
                  <a:pt x="0" y="191737"/>
                  <a:pt x="191737" y="0"/>
                  <a:pt x="428256" y="0"/>
                </a:cubicBezTo>
                <a:close/>
              </a:path>
            </a:pathLst>
          </a:custGeom>
          <a:noFill/>
        </p:spPr>
        <p:txBody>
          <a:bodyPr wrap="square" anchor="t" anchorCtr="0">
            <a:noAutofit/>
          </a:bodyPr>
          <a:lstStyle>
            <a:lvl1pPr marL="0" indent="0" algn="ctr">
              <a:buNone/>
              <a:defRPr sz="1800">
                <a:solidFill>
                  <a:schemeClr val="accent3"/>
                </a:solidFill>
              </a:defRPr>
            </a:lvl1pPr>
          </a:lstStyle>
          <a:p>
            <a:r>
              <a:rPr lang="sv-SE" dirty="0"/>
              <a:t>Infoga foto här</a:t>
            </a:r>
          </a:p>
        </p:txBody>
      </p:sp>
    </p:spTree>
    <p:extLst>
      <p:ext uri="{BB962C8B-B14F-4D97-AF65-F5344CB8AC3E}">
        <p14:creationId xmlns:p14="http://schemas.microsoft.com/office/powerpoint/2010/main" val="34822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dirty="0"/>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dirty="0"/>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6">
            <a:extLst>
              <a:ext uri="{FF2B5EF4-FFF2-40B4-BE49-F238E27FC236}">
                <a16:creationId xmlns:a16="http://schemas.microsoft.com/office/drawing/2014/main" id="{DCC91CBF-10CA-2BDB-BA3A-2073A7836B38}"/>
              </a:ext>
            </a:extLst>
          </p:cNvPr>
          <p:cNvSpPr>
            <a:spLocks noGrp="1"/>
          </p:cNvSpPr>
          <p:nvPr>
            <p:ph type="pic" sz="quarter" idx="16" hasCustomPrompt="1"/>
          </p:nvPr>
        </p:nvSpPr>
        <p:spPr>
          <a:xfrm>
            <a:off x="6792000" y="1458000"/>
            <a:ext cx="5400000" cy="5400000"/>
          </a:xfrm>
          <a:noFill/>
        </p:spPr>
        <p:txBody>
          <a:bodyPr anchor="b" anchorCtr="0"/>
          <a:lstStyle>
            <a:lvl1pPr marL="0" indent="0" algn="r">
              <a:buNone/>
              <a:defRPr sz="1800">
                <a:solidFill>
                  <a:schemeClr val="accent3"/>
                </a:solidFill>
              </a:defRPr>
            </a:lvl1pPr>
          </a:lstStyle>
          <a:p>
            <a:r>
              <a:rPr lang="sv-SE" dirty="0"/>
              <a:t>Infoga </a:t>
            </a:r>
            <a:r>
              <a:rPr lang="sv-SE"/>
              <a:t>illustration från Mediaflow som är utfallande åt höger och neråt.</a:t>
            </a:r>
            <a:endParaRPr lang="sv-SE" dirty="0"/>
          </a:p>
        </p:txBody>
      </p:sp>
    </p:spTree>
    <p:extLst>
      <p:ext uri="{BB962C8B-B14F-4D97-AF65-F5344CB8AC3E}">
        <p14:creationId xmlns:p14="http://schemas.microsoft.com/office/powerpoint/2010/main" val="1067189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rgbClr val="FFFFFF"/>
        </a:solidFill>
        <a:effectLst/>
      </p:bgPr>
    </p:bg>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4826F7CE-5493-96FE-853B-6D64675DAA7D}"/>
              </a:ext>
            </a:extLst>
          </p:cNvPr>
          <p:cNvSpPr>
            <a:spLocks noGrp="1"/>
          </p:cNvSpPr>
          <p:nvPr>
            <p:ph type="body" sz="quarter" idx="16" hasCustomPrompt="1"/>
          </p:nvPr>
        </p:nvSpPr>
        <p:spPr>
          <a:xfrm>
            <a:off x="1775520" y="1700809"/>
            <a:ext cx="5616624" cy="3168352"/>
          </a:xfrm>
        </p:spPr>
        <p:txBody>
          <a:bodyPr/>
          <a:lstStyle>
            <a:lvl1pPr marL="0" indent="0">
              <a:buNone/>
              <a:defRPr sz="3200" b="1"/>
            </a:lvl1pPr>
          </a:lstStyle>
          <a:p>
            <a:pPr lvl="0"/>
            <a:r>
              <a:rPr lang="sv-SE" dirty="0"/>
              <a:t>Skriv ett citat här</a:t>
            </a:r>
          </a:p>
        </p:txBody>
      </p:sp>
      <p:sp>
        <p:nvSpPr>
          <p:cNvPr id="7" name="Platshållare för text 5">
            <a:extLst>
              <a:ext uri="{FF2B5EF4-FFF2-40B4-BE49-F238E27FC236}">
                <a16:creationId xmlns:a16="http://schemas.microsoft.com/office/drawing/2014/main" id="{3152AF7A-9588-3FB6-F892-E8A55B4A6C60}"/>
              </a:ext>
            </a:extLst>
          </p:cNvPr>
          <p:cNvSpPr>
            <a:spLocks noGrp="1"/>
          </p:cNvSpPr>
          <p:nvPr>
            <p:ph type="body" sz="quarter" idx="17" hasCustomPrompt="1"/>
          </p:nvPr>
        </p:nvSpPr>
        <p:spPr>
          <a:xfrm>
            <a:off x="7968208" y="3933056"/>
            <a:ext cx="3169138" cy="936106"/>
          </a:xfrm>
        </p:spPr>
        <p:txBody>
          <a:bodyPr anchor="ctr" anchorCtr="0"/>
          <a:lstStyle>
            <a:lvl1pPr marL="0" indent="0" algn="ctr">
              <a:buNone/>
              <a:defRPr sz="2000" b="0"/>
            </a:lvl1pPr>
          </a:lstStyle>
          <a:p>
            <a:pPr lvl="0"/>
            <a:r>
              <a:rPr lang="sv-SE"/>
              <a:t>Skriv namn </a:t>
            </a:r>
            <a:r>
              <a:rPr lang="sv-SE" dirty="0"/>
              <a:t>här</a:t>
            </a:r>
          </a:p>
        </p:txBody>
      </p:sp>
      <p:pic>
        <p:nvPicPr>
          <p:cNvPr id="9" name="Bild 8">
            <a:extLst>
              <a:ext uri="{FF2B5EF4-FFF2-40B4-BE49-F238E27FC236}">
                <a16:creationId xmlns:a16="http://schemas.microsoft.com/office/drawing/2014/main" id="{BA541F5F-E721-AE93-4E0C-047E5131826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54" y="980728"/>
            <a:ext cx="815459" cy="931953"/>
          </a:xfrm>
          <a:prstGeom prst="rect">
            <a:avLst/>
          </a:prstGeom>
        </p:spPr>
      </p:pic>
      <p:sp>
        <p:nvSpPr>
          <p:cNvPr id="8" name="Platshållare för bild 7">
            <a:extLst>
              <a:ext uri="{FF2B5EF4-FFF2-40B4-BE49-F238E27FC236}">
                <a16:creationId xmlns:a16="http://schemas.microsoft.com/office/drawing/2014/main" id="{CAF20DD0-AC67-AF4C-66C1-15FA105FE086}"/>
              </a:ext>
            </a:extLst>
          </p:cNvPr>
          <p:cNvSpPr>
            <a:spLocks noGrp="1"/>
          </p:cNvSpPr>
          <p:nvPr>
            <p:ph type="pic" sz="quarter" idx="18" hasCustomPrompt="1"/>
          </p:nvPr>
        </p:nvSpPr>
        <p:spPr>
          <a:xfrm>
            <a:off x="8328248" y="1412776"/>
            <a:ext cx="2448272" cy="2448272"/>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p:spPr>
        <p:txBody>
          <a:bodyPr wrap="square">
            <a:noAutofit/>
          </a:bodyPr>
          <a:lstStyle>
            <a:lvl1pPr marL="0" indent="0" algn="ctr">
              <a:buNone/>
              <a:defRPr sz="1800">
                <a:solidFill>
                  <a:schemeClr val="tx1"/>
                </a:solidFill>
              </a:defRPr>
            </a:lvl1pPr>
          </a:lstStyle>
          <a:p>
            <a:r>
              <a:rPr lang="sv-SE" dirty="0"/>
              <a:t>Infoga porträttbild</a:t>
            </a:r>
          </a:p>
        </p:txBody>
      </p:sp>
      <p:sp>
        <p:nvSpPr>
          <p:cNvPr id="11" name="Platshållare för text 10">
            <a:extLst>
              <a:ext uri="{FF2B5EF4-FFF2-40B4-BE49-F238E27FC236}">
                <a16:creationId xmlns:a16="http://schemas.microsoft.com/office/drawing/2014/main" id="{5E604630-609D-1893-8CE3-DFBE9ECEBFD3}"/>
              </a:ext>
            </a:extLst>
          </p:cNvPr>
          <p:cNvSpPr>
            <a:spLocks noGrp="1"/>
          </p:cNvSpPr>
          <p:nvPr>
            <p:ph type="body" sz="quarter" idx="19" hasCustomPrompt="1"/>
          </p:nvPr>
        </p:nvSpPr>
        <p:spPr>
          <a:xfrm>
            <a:off x="4511675" y="5300663"/>
            <a:ext cx="6626225" cy="360362"/>
          </a:xfrm>
        </p:spPr>
        <p:txBody>
          <a:bodyPr/>
          <a:lstStyle>
            <a:lvl1pPr marL="0" indent="0" algn="r">
              <a:buNone/>
              <a:defRPr sz="1600"/>
            </a:lvl1pPr>
            <a:lvl2pPr marL="180975" indent="0">
              <a:buNone/>
              <a:defRPr/>
            </a:lvl2pPr>
          </a:lstStyle>
          <a:p>
            <a:pPr lvl="0"/>
            <a:r>
              <a:rPr lang="sv-SE" dirty="0"/>
              <a:t>Skriv </a:t>
            </a:r>
            <a:r>
              <a:rPr lang="sv-SE" dirty="0" err="1"/>
              <a:t>ev</a:t>
            </a:r>
            <a:r>
              <a:rPr lang="sv-SE" dirty="0"/>
              <a:t> källa/länk här</a:t>
            </a:r>
          </a:p>
        </p:txBody>
      </p:sp>
    </p:spTree>
    <p:extLst>
      <p:ext uri="{BB962C8B-B14F-4D97-AF65-F5344CB8AC3E}">
        <p14:creationId xmlns:p14="http://schemas.microsoft.com/office/powerpoint/2010/main" val="2219334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vsnitt delagenda orange">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1"/>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3">
            <a:extLst>
              <a:ext uri="{FF2B5EF4-FFF2-40B4-BE49-F238E27FC236}">
                <a16:creationId xmlns:a16="http://schemas.microsoft.com/office/drawing/2014/main" id="{56A88D68-9816-AB1C-13E9-C787B977D4E2}"/>
              </a:ext>
            </a:extLst>
          </p:cNvPr>
          <p:cNvSpPr>
            <a:spLocks noGrp="1"/>
          </p:cNvSpPr>
          <p:nvPr>
            <p:ph type="body" sz="quarter" idx="11" hasCustomPrompt="1"/>
          </p:nvPr>
        </p:nvSpPr>
        <p:spPr>
          <a:xfrm>
            <a:off x="162000" y="611446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281428872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 delagenda blå">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EF6F2"/>
                </a:solidFill>
              </a:defRPr>
            </a:lvl1pPr>
            <a:lvl2pPr>
              <a:defRPr>
                <a:solidFill>
                  <a:srgbClr val="FEF6F2"/>
                </a:solidFill>
              </a:defRPr>
            </a:lvl2pPr>
            <a:lvl3pPr>
              <a:defRPr>
                <a:solidFill>
                  <a:srgbClr val="FEF6F2"/>
                </a:solidFill>
              </a:defRPr>
            </a:lvl3pPr>
            <a:lvl4pPr>
              <a:defRPr>
                <a:solidFill>
                  <a:srgbClr val="FEF6F2"/>
                </a:solidFill>
              </a:defRPr>
            </a:lvl4pPr>
            <a:lvl5pPr>
              <a:defRPr>
                <a:solidFill>
                  <a:srgbClr val="FEF6F2"/>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39488235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 delagenda ljusorange">
    <p:bg>
      <p:bgPr>
        <a:solidFill>
          <a:srgbClr val="F7BA99"/>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tx2"/>
                </a:solidFill>
              </a:defRPr>
            </a:lvl1pPr>
          </a:lstStyle>
          <a:p>
            <a:r>
              <a:rPr lang="sv-SE" dirty="0"/>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Underrubrik</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306482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ideo/Tom">
    <p:spTree>
      <p:nvGrpSpPr>
        <p:cNvPr id="1" name=""/>
        <p:cNvGrpSpPr/>
        <p:nvPr/>
      </p:nvGrpSpPr>
      <p:grpSpPr>
        <a:xfrm>
          <a:off x="0" y="0"/>
          <a:ext cx="0" cy="0"/>
          <a:chOff x="0" y="0"/>
          <a:chExt cx="0" cy="0"/>
        </a:xfrm>
      </p:grpSpPr>
      <p:sp>
        <p:nvSpPr>
          <p:cNvPr id="3" name="Platshållare för media 2">
            <a:extLst>
              <a:ext uri="{FF2B5EF4-FFF2-40B4-BE49-F238E27FC236}">
                <a16:creationId xmlns:a16="http://schemas.microsoft.com/office/drawing/2014/main" id="{ACC71C16-9A0D-16E7-D2EE-14C168270DE3}"/>
              </a:ext>
            </a:extLst>
          </p:cNvPr>
          <p:cNvSpPr>
            <a:spLocks noGrp="1"/>
          </p:cNvSpPr>
          <p:nvPr>
            <p:ph type="media" sz="quarter" idx="10" hasCustomPrompt="1"/>
          </p:nvPr>
        </p:nvSpPr>
        <p:spPr>
          <a:xfrm>
            <a:off x="0" y="0"/>
            <a:ext cx="12192000" cy="6858000"/>
          </a:xfrm>
          <a:solidFill>
            <a:schemeClr val="bg1">
              <a:lumMod val="10000"/>
            </a:schemeClr>
          </a:solidFill>
        </p:spPr>
        <p:txBody>
          <a:bodyPr anchor="t" anchorCtr="1"/>
          <a:lstStyle>
            <a:lvl1pPr marL="0" indent="0">
              <a:buNone/>
              <a:defRPr sz="2000">
                <a:solidFill>
                  <a:schemeClr val="bg2"/>
                </a:solidFill>
              </a:defRPr>
            </a:lvl1pPr>
          </a:lstStyle>
          <a:p>
            <a:r>
              <a:rPr lang="sv-SE" dirty="0"/>
              <a:t>Infoga video från dator genom att </a:t>
            </a:r>
            <a:r>
              <a:rPr lang="sv-SE"/>
              <a:t>klicka på ikonen. </a:t>
            </a:r>
            <a:r>
              <a:rPr lang="sv-SE" dirty="0"/>
              <a:t>För </a:t>
            </a:r>
            <a:r>
              <a:rPr lang="sv-SE" err="1"/>
              <a:t>streamad</a:t>
            </a:r>
            <a:r>
              <a:rPr lang="sv-SE"/>
              <a:t> video från t.ex. YouTube </a:t>
            </a:r>
            <a:r>
              <a:rPr lang="sv-SE" dirty="0"/>
              <a:t>– välj Infoga/Media/Video/Online-video</a:t>
            </a:r>
          </a:p>
        </p:txBody>
      </p:sp>
    </p:spTree>
    <p:extLst>
      <p:ext uri="{BB962C8B-B14F-4D97-AF65-F5344CB8AC3E}">
        <p14:creationId xmlns:p14="http://schemas.microsoft.com/office/powerpoint/2010/main" val="715464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utfallande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D6B50AB-3420-8F2E-80FC-E499FF261BA2}"/>
              </a:ext>
            </a:extLst>
          </p:cNvPr>
          <p:cNvSpPr>
            <a:spLocks noGrp="1"/>
          </p:cNvSpPr>
          <p:nvPr>
            <p:ph type="pic" sz="quarter" idx="11" hasCustomPrompt="1"/>
          </p:nvPr>
        </p:nvSpPr>
        <p:spPr>
          <a:xfrm>
            <a:off x="0" y="-7207"/>
            <a:ext cx="12192000" cy="6858000"/>
          </a:xfrm>
        </p:spPr>
        <p:txBody>
          <a:bodyPr anchor="t" anchorCtr="1"/>
          <a:lstStyle>
            <a:lvl1pPr marL="0" indent="0">
              <a:buNone/>
              <a:defRPr>
                <a:solidFill>
                  <a:schemeClr val="tx1"/>
                </a:solidFill>
              </a:defRPr>
            </a:lvl1pPr>
          </a:lstStyle>
          <a:p>
            <a:r>
              <a:rPr lang="sv-SE" dirty="0"/>
              <a:t>Infoga en bild i hög kvalitet (minst 1600 </a:t>
            </a:r>
            <a:r>
              <a:rPr lang="sv-SE" dirty="0" err="1"/>
              <a:t>px</a:t>
            </a:r>
            <a:r>
              <a:rPr lang="sv-SE" dirty="0"/>
              <a:t> bred).</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67785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höger">
    <p:bg>
      <p:bgRef idx="1001">
        <a:schemeClr val="bg2"/>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0308667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vänsster">
    <p:bg>
      <p:bgPr>
        <a:solidFill>
          <a:schemeClr val="bg2"/>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chor="t" anchorCtr="1">
            <a:noAutofit/>
          </a:bodyPr>
          <a:lstStyle>
            <a:lvl1pPr marL="0" indent="0" algn="ct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3" name="Platshållare för text 12">
            <a:extLst>
              <a:ext uri="{FF2B5EF4-FFF2-40B4-BE49-F238E27FC236}">
                <a16:creationId xmlns:a16="http://schemas.microsoft.com/office/drawing/2014/main" id="{C8EDE91E-92C4-F91F-2FBB-DF850DB90CA9}"/>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3">
            <a:extLst>
              <a:ext uri="{FF2B5EF4-FFF2-40B4-BE49-F238E27FC236}">
                <a16:creationId xmlns:a16="http://schemas.microsoft.com/office/drawing/2014/main" id="{903E0935-174C-0D38-771F-8C8B7B02CC22}"/>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4" name="Platshållare för text 5">
            <a:extLst>
              <a:ext uri="{FF2B5EF4-FFF2-40B4-BE49-F238E27FC236}">
                <a16:creationId xmlns:a16="http://schemas.microsoft.com/office/drawing/2014/main" id="{AEE8F225-FE09-76BF-77AA-D9932AC41BAD}"/>
              </a:ext>
            </a:extLst>
          </p:cNvPr>
          <p:cNvSpPr>
            <a:spLocks noGrp="1"/>
          </p:cNvSpPr>
          <p:nvPr>
            <p:ph type="body" sz="quarter" idx="15"/>
          </p:nvPr>
        </p:nvSpPr>
        <p:spPr>
          <a:xfrm>
            <a:off x="7246335" y="4611931"/>
            <a:ext cx="4493381"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157903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hög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l">
              <a:buNone/>
              <a:defRPr sz="2000">
                <a:solidFill>
                  <a:schemeClr val="accent3"/>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25407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vänster">
    <p:bg>
      <p:bgRef idx="1001">
        <a:schemeClr val="bg1"/>
      </p:bgRef>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11875"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oAutofit/>
          </a:bodyPr>
          <a:lstStyle>
            <a:lvl1pPr marL="0" indent="0">
              <a:buNone/>
              <a:defRPr sz="2000">
                <a:solidFill>
                  <a:schemeClr val="accent5"/>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dirty="0"/>
              <a:t>Infoga en bild i hög </a:t>
            </a:r>
            <a:r>
              <a:rPr lang="sv-SE"/>
              <a:t>kvalitet (1600 px) </a:t>
            </a:r>
            <a:r>
              <a:rPr lang="sv-SE" dirty="0"/>
              <a:t>med fokuspunkt till mitten/vänster.</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dirty="0"/>
              <a:t> </a:t>
            </a:r>
          </a:p>
        </p:txBody>
      </p:sp>
      <p:sp>
        <p:nvSpPr>
          <p:cNvPr id="3" name="Platshållare för text 12">
            <a:extLst>
              <a:ext uri="{FF2B5EF4-FFF2-40B4-BE49-F238E27FC236}">
                <a16:creationId xmlns:a16="http://schemas.microsoft.com/office/drawing/2014/main" id="{BC47339C-AAF2-A913-3C63-D0BA019A1122}"/>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dirty="0"/>
              <a:t>Skriv rubrik</a:t>
            </a:r>
          </a:p>
        </p:txBody>
      </p:sp>
      <p:sp>
        <p:nvSpPr>
          <p:cNvPr id="5" name="Platshållare för text 2">
            <a:extLst>
              <a:ext uri="{FF2B5EF4-FFF2-40B4-BE49-F238E27FC236}">
                <a16:creationId xmlns:a16="http://schemas.microsoft.com/office/drawing/2014/main" id="{E1B94436-B3EE-2236-86B5-1F42B11A02A6}"/>
              </a:ext>
            </a:extLst>
          </p:cNvPr>
          <p:cNvSpPr>
            <a:spLocks noGrp="1"/>
          </p:cNvSpPr>
          <p:nvPr>
            <p:ph type="body" sz="quarter" idx="15"/>
          </p:nvPr>
        </p:nvSpPr>
        <p:spPr>
          <a:xfrm>
            <a:off x="7256485" y="4603078"/>
            <a:ext cx="4473399" cy="129698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0845978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fot enbar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3244805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bild">
    <p:bg>
      <p:bgPr>
        <a:solidFill>
          <a:srgbClr val="FFFFFF"/>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79CA7B4-E0DE-88F8-8059-B281417D305F}"/>
              </a:ext>
            </a:extLst>
          </p:cNvPr>
          <p:cNvSpPr>
            <a:spLocks noGrp="1"/>
          </p:cNvSpPr>
          <p:nvPr>
            <p:ph type="pic" sz="quarter" idx="10" hasCustomPrompt="1"/>
          </p:nvPr>
        </p:nvSpPr>
        <p:spPr>
          <a:xfrm>
            <a:off x="937024" y="620688"/>
            <a:ext cx="10317951" cy="4431560"/>
          </a:xfrm>
        </p:spPr>
        <p:txBody>
          <a:bodyPr anchor="t" anchorCtr="1"/>
          <a:lstStyle>
            <a:lvl1pPr marL="0" indent="0">
              <a:buNone/>
              <a:defRPr sz="2000">
                <a:solidFill>
                  <a:schemeClr val="tx1"/>
                </a:solidFill>
              </a:defRPr>
            </a:lvl1pPr>
          </a:lstStyle>
          <a:p>
            <a:r>
              <a:rPr lang="sv-SE"/>
              <a:t>Infoga ordbild från bildbanken.</a:t>
            </a:r>
          </a:p>
        </p:txBody>
      </p:sp>
    </p:spTree>
    <p:extLst>
      <p:ext uri="{BB962C8B-B14F-4D97-AF65-F5344CB8AC3E}">
        <p14:creationId xmlns:p14="http://schemas.microsoft.com/office/powerpoint/2010/main" val="31560904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bild-tack">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CDC759B-B4C9-AACA-C269-06B81AA220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5022" y="764704"/>
            <a:ext cx="7629987" cy="4032448"/>
          </a:xfrm>
          <a:prstGeom prst="rect">
            <a:avLst/>
          </a:prstGeom>
        </p:spPr>
      </p:pic>
      <p:sp>
        <p:nvSpPr>
          <p:cNvPr id="3" name="Platshållare för text 2">
            <a:extLst>
              <a:ext uri="{FF2B5EF4-FFF2-40B4-BE49-F238E27FC236}">
                <a16:creationId xmlns:a16="http://schemas.microsoft.com/office/drawing/2014/main" id="{EC8BB20B-DF37-1370-4A43-B23B346E792F}"/>
              </a:ext>
            </a:extLst>
          </p:cNvPr>
          <p:cNvSpPr>
            <a:spLocks noGrp="1"/>
          </p:cNvSpPr>
          <p:nvPr>
            <p:ph type="body" sz="quarter" idx="12" hasCustomPrompt="1"/>
          </p:nvPr>
        </p:nvSpPr>
        <p:spPr>
          <a:xfrm>
            <a:off x="6240016" y="5013176"/>
            <a:ext cx="5616500" cy="1512888"/>
          </a:xfrm>
        </p:spPr>
        <p:txBody>
          <a:bodyPr anchor="ctr" anchorCtr="0"/>
          <a:lstStyle>
            <a:lvl1pPr marL="0" indent="0" algn="r">
              <a:buNone/>
              <a:defRPr/>
            </a:lvl1pPr>
          </a:lstStyle>
          <a:p>
            <a:pPr lvl="0"/>
            <a:r>
              <a:rPr lang="sv-SE" dirty="0"/>
              <a:t>Skriv </a:t>
            </a:r>
            <a:r>
              <a:rPr lang="sv-SE" dirty="0" err="1"/>
              <a:t>epostadress</a:t>
            </a:r>
            <a:endParaRPr lang="sv-SE" dirty="0"/>
          </a:p>
        </p:txBody>
      </p:sp>
    </p:spTree>
    <p:extLst>
      <p:ext uri="{BB962C8B-B14F-4D97-AF65-F5344CB8AC3E}">
        <p14:creationId xmlns:p14="http://schemas.microsoft.com/office/powerpoint/2010/main" val="12548735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Upphovsrät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dirty="0"/>
              <a:t> </a:t>
            </a:r>
          </a:p>
        </p:txBody>
      </p:sp>
      <p:sp>
        <p:nvSpPr>
          <p:cNvPr id="2" name="textruta 1">
            <a:extLst>
              <a:ext uri="{FF2B5EF4-FFF2-40B4-BE49-F238E27FC236}">
                <a16:creationId xmlns:a16="http://schemas.microsoft.com/office/drawing/2014/main" id="{56FA0A3D-42DD-1171-A82A-E59CF02B97F7}"/>
              </a:ext>
            </a:extLst>
          </p:cNvPr>
          <p:cNvSpPr txBox="1"/>
          <p:nvPr userDrawn="1"/>
        </p:nvSpPr>
        <p:spPr>
          <a:xfrm>
            <a:off x="1631504" y="1412776"/>
            <a:ext cx="8640960" cy="3312368"/>
          </a:xfrm>
          <a:prstGeom prst="rect">
            <a:avLst/>
          </a:prstGeom>
        </p:spPr>
        <p:txBody>
          <a:bodyPr vert="horz" wrap="square" lIns="91440" tIns="45720" rIns="91440" bIns="45720" rtlCol="0" anchor="t">
            <a:noAutofit/>
          </a:bodyPr>
          <a:lstStyle/>
          <a:p>
            <a:pPr algn="l"/>
            <a:r>
              <a:rPr lang="sv-SE" sz="1800" b="1">
                <a:solidFill>
                  <a:schemeClr val="tx1"/>
                </a:solidFill>
              </a:rPr>
              <a:t>Upphovsrätt</a:t>
            </a:r>
          </a:p>
          <a:p>
            <a:pPr algn="l"/>
            <a:r>
              <a:rPr lang="sv-SE"/>
              <a:t>Dokumentet är framtaget av Suntarbetsliv med det syfte som framgår av titelbilden. Powerpoint-bilderna följer Suntarbetslivs visuella identitet. </a:t>
            </a:r>
          </a:p>
          <a:p>
            <a:pPr algn="l"/>
            <a:endParaRPr lang="sv-SE"/>
          </a:p>
          <a:p>
            <a:pPr algn="l"/>
            <a:r>
              <a:rPr lang="sv-SE"/>
              <a:t>Tänk på att foton, bilder, illustrationer och filmer är Suntarbetslivs. Om du önskar använda någon bild i en egen presentation, gör då till exempel en skärmdump där Suntarbetslivs logotype syns, så att det är tydligt vem som är avsändare. Du kan också göra en egen bild enligt din organisations visuella identitet där du inspireras av Suntarbetslivs bildidéer. </a:t>
            </a:r>
          </a:p>
          <a:p>
            <a:pPr algn="l"/>
            <a:endParaRPr lang="sv-SE"/>
          </a:p>
          <a:p>
            <a:pPr algn="l"/>
            <a:r>
              <a:rPr lang="sv-SE"/>
              <a:t>Du kan alltså inte ta eller låna powerpoint-bilder, bilder, foton, illustrationer eller filmer utan att ange källa. </a:t>
            </a:r>
          </a:p>
          <a:p>
            <a:pPr algn="l"/>
            <a:endParaRPr lang="sv-SE"/>
          </a:p>
          <a:p>
            <a:pPr algn="l"/>
            <a:r>
              <a:rPr lang="sv-SE"/>
              <a:t>Kontakta gärna </a:t>
            </a:r>
            <a:r>
              <a:rPr lang="sv-SE">
                <a:hlinkClick r:id="rId3"/>
              </a:rPr>
              <a:t>fraga@suntarbetsliv.se</a:t>
            </a:r>
            <a:r>
              <a:rPr lang="sv-SE"/>
              <a:t> om du undrar över något!</a:t>
            </a:r>
            <a:endParaRPr lang="sv-SE" sz="1800" b="0" dirty="0">
              <a:solidFill>
                <a:schemeClr val="tx1"/>
              </a:solidFill>
            </a:endParaRPr>
          </a:p>
        </p:txBody>
      </p:sp>
    </p:spTree>
    <p:extLst>
      <p:ext uri="{BB962C8B-B14F-4D97-AF65-F5344CB8AC3E}">
        <p14:creationId xmlns:p14="http://schemas.microsoft.com/office/powerpoint/2010/main" val="3596378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_Slutbi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CA77A244-67F6-00B4-AFA1-43154AF768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9576" y="1556792"/>
            <a:ext cx="7632848" cy="3484395"/>
          </a:xfrm>
          <a:prstGeom prst="rect">
            <a:avLst/>
          </a:prstGeom>
        </p:spPr>
      </p:pic>
    </p:spTree>
    <p:extLst>
      <p:ext uri="{BB962C8B-B14F-4D97-AF65-F5344CB8AC3E}">
        <p14:creationId xmlns:p14="http://schemas.microsoft.com/office/powerpoint/2010/main" val="3052461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Rubrik och text">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839416" y="764704"/>
            <a:ext cx="10513168" cy="720080"/>
          </a:xfrm>
        </p:spPr>
        <p:txBody>
          <a:bodyPr/>
          <a:lstStyle/>
          <a:p>
            <a:r>
              <a:rPr lang="sv-SE"/>
              <a:t>Klicka här för att ändra mall för rubrikformat</a:t>
            </a:r>
          </a:p>
        </p:txBody>
      </p:sp>
      <p:sp>
        <p:nvSpPr>
          <p:cNvPr id="8" name="Platshållare för text 7"/>
          <p:cNvSpPr>
            <a:spLocks noGrp="1"/>
          </p:cNvSpPr>
          <p:nvPr>
            <p:ph type="body" sz="quarter" idx="13"/>
          </p:nvPr>
        </p:nvSpPr>
        <p:spPr>
          <a:xfrm>
            <a:off x="839416" y="1772816"/>
            <a:ext cx="10513168" cy="3744416"/>
          </a:xfrm>
        </p:spPr>
        <p:txBody>
          <a:bodyPr/>
          <a:lstStyle>
            <a:lvl1pPr marL="0" indent="0">
              <a:buNone/>
              <a:defRPr>
                <a:latin typeface="+mn-lt"/>
              </a:defRPr>
            </a:lvl1pPr>
          </a:lstStyle>
          <a:p>
            <a:pPr lvl="0"/>
            <a:r>
              <a:rPr lang="sv-SE"/>
              <a:t>Redigera format för bakgrundstext</a:t>
            </a:r>
          </a:p>
        </p:txBody>
      </p:sp>
    </p:spTree>
    <p:extLst>
      <p:ext uri="{BB962C8B-B14F-4D97-AF65-F5344CB8AC3E}">
        <p14:creationId xmlns:p14="http://schemas.microsoft.com/office/powerpoint/2010/main" val="27411865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55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SA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a:xfrm>
            <a:off x="839416" y="1772816"/>
            <a:ext cx="10513168" cy="3744416"/>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349461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8310" y="692696"/>
            <a:ext cx="11488327" cy="720080"/>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1055440" y="1772816"/>
            <a:ext cx="10081118" cy="434164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descr="En bild som visar logotyp&#10;&#10;Automatiskt genererad beskrivning">
            <a:extLst>
              <a:ext uri="{FF2B5EF4-FFF2-40B4-BE49-F238E27FC236}">
                <a16:creationId xmlns:a16="http://schemas.microsoft.com/office/drawing/2014/main" id="{BF268340-A9C7-25A8-852A-961750AB8517}"/>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160525" y="6125664"/>
            <a:ext cx="2265113" cy="745745"/>
          </a:xfrm>
          <a:prstGeom prst="rect">
            <a:avLst/>
          </a:prstGeom>
        </p:spPr>
      </p:pic>
    </p:spTree>
    <p:extLst>
      <p:ext uri="{BB962C8B-B14F-4D97-AF65-F5344CB8AC3E}">
        <p14:creationId xmlns:p14="http://schemas.microsoft.com/office/powerpoint/2010/main" val="292298986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715" r:id="rId3"/>
    <p:sldLayoutId id="2147483869" r:id="rId4"/>
    <p:sldLayoutId id="2147483892" r:id="rId5"/>
    <p:sldLayoutId id="2147483841" r:id="rId6"/>
    <p:sldLayoutId id="2147483886" r:id="rId7"/>
    <p:sldLayoutId id="2147483842" r:id="rId8"/>
    <p:sldLayoutId id="2147483718" r:id="rId9"/>
    <p:sldLayoutId id="2147483882" r:id="rId10"/>
    <p:sldLayoutId id="2147483881" r:id="rId11"/>
    <p:sldLayoutId id="2147483897" r:id="rId12"/>
    <p:sldLayoutId id="2147483898" r:id="rId13"/>
    <p:sldLayoutId id="2147483879" r:id="rId14"/>
    <p:sldLayoutId id="2147483890" r:id="rId15"/>
    <p:sldLayoutId id="2147483876" r:id="rId16"/>
    <p:sldLayoutId id="2147483878" r:id="rId17"/>
    <p:sldLayoutId id="2147483875" r:id="rId18"/>
    <p:sldLayoutId id="2147483855" r:id="rId19"/>
    <p:sldLayoutId id="2147483861" r:id="rId20"/>
    <p:sldLayoutId id="2147483871" r:id="rId21"/>
    <p:sldLayoutId id="2147483895" r:id="rId22"/>
    <p:sldLayoutId id="2147483870" r:id="rId23"/>
    <p:sldLayoutId id="2147483891" r:id="rId24"/>
    <p:sldLayoutId id="2147483893" r:id="rId25"/>
    <p:sldLayoutId id="2147483894" r:id="rId26"/>
    <p:sldLayoutId id="2147483896" r:id="rId27"/>
    <p:sldLayoutId id="2147483649" r:id="rId28"/>
    <p:sldLayoutId id="2147483899" r:id="rId29"/>
    <p:sldLayoutId id="2147483900" r:id="rId30"/>
    <p:sldLayoutId id="2147483901" r:id="rId31"/>
  </p:sldLayoutIdLst>
  <p:txStyles>
    <p:title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p:titleStyle>
    <p:body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9.xml"/><Relationship Id="rId1" Type="http://schemas.openxmlformats.org/officeDocument/2006/relationships/video" Target="https://www.youtube.com/embed/IJe7Zu3-pOU?feature=oembed"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0.xml"/><Relationship Id="rId1" Type="http://schemas.openxmlformats.org/officeDocument/2006/relationships/video" Target="https://www.youtube.com/embed/cVhZUy8eX6Q?feature=oembed" TargetMode="Externa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11F47F-6B44-FB95-5DAB-1A7D381C296C}"/>
              </a:ext>
            </a:extLst>
          </p:cNvPr>
          <p:cNvSpPr>
            <a:spLocks noGrp="1"/>
          </p:cNvSpPr>
          <p:nvPr>
            <p:ph type="title"/>
          </p:nvPr>
        </p:nvSpPr>
        <p:spPr>
          <a:xfrm>
            <a:off x="839416" y="354254"/>
            <a:ext cx="10513168" cy="720080"/>
          </a:xfrm>
        </p:spPr>
        <p:txBody>
          <a:bodyPr/>
          <a:lstStyle/>
          <a:p>
            <a:r>
              <a:rPr lang="sv-SE" dirty="0">
                <a:cs typeface="Arial"/>
              </a:rPr>
              <a:t>Introduktion till dig som håller i workshopen</a:t>
            </a:r>
            <a:br>
              <a:rPr lang="sv-SE" dirty="0">
                <a:cs typeface="Arial"/>
              </a:rPr>
            </a:br>
            <a:endParaRPr lang="sv-SE" dirty="0"/>
          </a:p>
        </p:txBody>
      </p:sp>
      <p:sp>
        <p:nvSpPr>
          <p:cNvPr id="3" name="Platshållare för text 2">
            <a:extLst>
              <a:ext uri="{FF2B5EF4-FFF2-40B4-BE49-F238E27FC236}">
                <a16:creationId xmlns:a16="http://schemas.microsoft.com/office/drawing/2014/main" id="{C0F00794-6AD3-3EF6-AA3E-4CA64CE80A14}"/>
              </a:ext>
            </a:extLst>
          </p:cNvPr>
          <p:cNvSpPr>
            <a:spLocks noGrp="1"/>
          </p:cNvSpPr>
          <p:nvPr>
            <p:ph type="body" sz="quarter" idx="13"/>
          </p:nvPr>
        </p:nvSpPr>
        <p:spPr>
          <a:xfrm>
            <a:off x="968003" y="1134255"/>
            <a:ext cx="10513168" cy="5258572"/>
          </a:xfrm>
        </p:spPr>
        <p:txBody>
          <a:bodyPr vert="horz" lIns="91440" tIns="45720" rIns="91440" bIns="45720" rtlCol="0" anchor="t">
            <a:noAutofit/>
          </a:bodyPr>
          <a:lstStyle/>
          <a:p>
            <a:r>
              <a:rPr lang="sv-SE" sz="2400" b="1" dirty="0">
                <a:cs typeface="Times New Roman"/>
              </a:rPr>
              <a:t>Syfte</a:t>
            </a:r>
            <a:br>
              <a:rPr lang="sv-SE" sz="1800" dirty="0"/>
            </a:br>
            <a:r>
              <a:rPr lang="sv-SE" sz="2000" dirty="0">
                <a:cs typeface="Times New Roman"/>
              </a:rPr>
              <a:t>- Öka kunskap om friskfaktorer och tydliggöra på vilket sätt de påverkar verksamheten </a:t>
            </a:r>
            <a:br>
              <a:rPr lang="sv-SE" sz="2000" dirty="0">
                <a:cs typeface="Times New Roman"/>
              </a:rPr>
            </a:br>
            <a:r>
              <a:rPr lang="sv-SE" sz="2000" dirty="0">
                <a:cs typeface="Times New Roman"/>
              </a:rPr>
              <a:t>  och verksamhetens resultat.</a:t>
            </a:r>
            <a:endParaRPr lang="sv-SE" sz="2000" dirty="0"/>
          </a:p>
          <a:p>
            <a:pPr algn="l"/>
            <a:r>
              <a:rPr lang="sv-SE" sz="2000" b="0" i="0" dirty="0">
                <a:solidFill>
                  <a:srgbClr val="333333"/>
                </a:solidFill>
                <a:effectLst/>
                <a:cs typeface="Times New Roman"/>
              </a:rPr>
              <a:t>- </a:t>
            </a:r>
            <a:r>
              <a:rPr lang="sv-SE" sz="2000" b="0" i="0" dirty="0">
                <a:effectLst/>
              </a:rPr>
              <a:t>Föra dialog om vad som redan görs inom organisationen idag för att stärka </a:t>
            </a:r>
            <a:br>
              <a:rPr lang="sv-SE" sz="2000" b="0" i="0" dirty="0">
                <a:effectLst/>
              </a:rPr>
            </a:br>
            <a:r>
              <a:rPr lang="sv-SE" sz="2000" b="0" i="0" dirty="0">
                <a:effectLst/>
              </a:rPr>
              <a:t>  friskfaktorerna.</a:t>
            </a:r>
          </a:p>
          <a:p>
            <a:pPr algn="l"/>
            <a:r>
              <a:rPr lang="sv-SE" sz="2000" b="0" i="0" dirty="0">
                <a:effectLst/>
              </a:rPr>
              <a:t>- </a:t>
            </a:r>
            <a:r>
              <a:rPr lang="sv-SE" sz="2000" dirty="0"/>
              <a:t>Skatta hur starka/svaga</a:t>
            </a:r>
            <a:r>
              <a:rPr lang="sv-SE" sz="2000" b="0" i="0" dirty="0">
                <a:effectLst/>
              </a:rPr>
              <a:t> friskfaktorerna är i nuläget.</a:t>
            </a:r>
            <a:br>
              <a:rPr lang="sv-SE" sz="2200" b="0" i="0" dirty="0">
                <a:effectLst/>
              </a:rPr>
            </a:br>
            <a:endParaRPr lang="sv-SE" sz="1800" dirty="0"/>
          </a:p>
          <a:p>
            <a:r>
              <a:rPr lang="sv-SE" sz="2400" b="1" dirty="0"/>
              <a:t>Mål</a:t>
            </a:r>
            <a:br>
              <a:rPr lang="sv-SE" sz="1800" b="1" dirty="0"/>
            </a:br>
            <a:r>
              <a:rPr lang="sv-SE" sz="2000" dirty="0"/>
              <a:t>Efter denna workshop ska deltagarna ha </a:t>
            </a:r>
          </a:p>
          <a:p>
            <a:pPr marL="342900" indent="-342900">
              <a:buFontTx/>
              <a:buChar char="-"/>
            </a:pPr>
            <a:r>
              <a:rPr lang="sv-SE" sz="2000" dirty="0"/>
              <a:t>kunskaper om de åtta friskfaktorerna</a:t>
            </a:r>
          </a:p>
          <a:p>
            <a:pPr marL="342900" indent="-342900">
              <a:buFontTx/>
              <a:buChar char="-"/>
            </a:pPr>
            <a:r>
              <a:rPr lang="sv-SE" sz="2000" dirty="0"/>
              <a:t>förståelse för att friskfaktorer kan påverka verksamhetens resultat</a:t>
            </a:r>
          </a:p>
          <a:p>
            <a:pPr marL="342900" indent="-342900">
              <a:buFontTx/>
              <a:buChar char="-"/>
            </a:pPr>
            <a:r>
              <a:rPr lang="sv-SE" sz="2000" dirty="0"/>
              <a:t>olika funktioners del i friskfaktorarbetet, samt </a:t>
            </a:r>
          </a:p>
          <a:p>
            <a:pPr marL="342900" indent="-342900">
              <a:buFontTx/>
              <a:buChar char="-"/>
            </a:pPr>
            <a:r>
              <a:rPr lang="sv-SE" sz="2000" dirty="0"/>
              <a:t>hur friskfaktorerna kan hjälpa till att förbättra arbetsmiljön. </a:t>
            </a:r>
            <a:br>
              <a:rPr lang="sv-SE" sz="1800" dirty="0"/>
            </a:br>
            <a:endParaRPr lang="sv-SE" sz="1800" dirty="0"/>
          </a:p>
        </p:txBody>
      </p:sp>
    </p:spTree>
    <p:extLst>
      <p:ext uri="{BB962C8B-B14F-4D97-AF65-F5344CB8AC3E}">
        <p14:creationId xmlns:p14="http://schemas.microsoft.com/office/powerpoint/2010/main" val="130496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11F47F-6B44-FB95-5DAB-1A7D381C296C}"/>
              </a:ext>
            </a:extLst>
          </p:cNvPr>
          <p:cNvSpPr>
            <a:spLocks noGrp="1"/>
          </p:cNvSpPr>
          <p:nvPr>
            <p:ph type="title"/>
          </p:nvPr>
        </p:nvSpPr>
        <p:spPr>
          <a:xfrm>
            <a:off x="839416" y="372628"/>
            <a:ext cx="10513168" cy="720080"/>
          </a:xfrm>
        </p:spPr>
        <p:txBody>
          <a:bodyPr/>
          <a:lstStyle/>
          <a:p>
            <a:r>
              <a:rPr lang="sv-SE" dirty="0"/>
              <a:t>Introduktion till dig som håller i workshopen</a:t>
            </a:r>
          </a:p>
        </p:txBody>
      </p:sp>
      <p:sp>
        <p:nvSpPr>
          <p:cNvPr id="3" name="Platshållare för text 2">
            <a:extLst>
              <a:ext uri="{FF2B5EF4-FFF2-40B4-BE49-F238E27FC236}">
                <a16:creationId xmlns:a16="http://schemas.microsoft.com/office/drawing/2014/main" id="{C0F00794-6AD3-3EF6-AA3E-4CA64CE80A14}"/>
              </a:ext>
            </a:extLst>
          </p:cNvPr>
          <p:cNvSpPr>
            <a:spLocks noGrp="1"/>
          </p:cNvSpPr>
          <p:nvPr>
            <p:ph type="body" sz="quarter" idx="13"/>
          </p:nvPr>
        </p:nvSpPr>
        <p:spPr>
          <a:xfrm>
            <a:off x="861450" y="1242173"/>
            <a:ext cx="4790202" cy="4948315"/>
          </a:xfrm>
        </p:spPr>
        <p:txBody>
          <a:bodyPr vert="horz" lIns="91440" tIns="45720" rIns="91440" bIns="45720" rtlCol="0" anchor="t">
            <a:noAutofit/>
          </a:bodyPr>
          <a:lstStyle/>
          <a:p>
            <a:r>
              <a:rPr lang="sv-SE" sz="2000" b="1" dirty="0"/>
              <a:t>Material om du gör workshopen fysiskt</a:t>
            </a:r>
            <a:endParaRPr lang="sv-SE" sz="2000" dirty="0"/>
          </a:p>
          <a:p>
            <a:pPr marL="171450" indent="-171450">
              <a:buFont typeface="Arial" panose="020B0604020202020204" pitchFamily="34" charset="0"/>
              <a:buChar char="•"/>
            </a:pPr>
            <a:r>
              <a:rPr lang="sv-SE" sz="1600" dirty="0"/>
              <a:t>PowerPoint-presentation</a:t>
            </a:r>
          </a:p>
          <a:p>
            <a:pPr marL="171450" indent="-171450">
              <a:buFont typeface="Arial" panose="020B0604020202020204" pitchFamily="34" charset="0"/>
              <a:buChar char="•"/>
            </a:pPr>
            <a:r>
              <a:rPr lang="sv-SE" sz="1600" dirty="0">
                <a:cs typeface="Times New Roman"/>
              </a:rPr>
              <a:t>De åtta friskfaktordefinitionerna utskrivna på A3 från PowerPoint presentationen</a:t>
            </a:r>
            <a:endParaRPr lang="sv-SE" sz="1600" i="1" dirty="0"/>
          </a:p>
          <a:p>
            <a:pPr marL="171450" indent="-171450">
              <a:buFont typeface="Arial" panose="020B0604020202020204" pitchFamily="34" charset="0"/>
              <a:buChar char="•"/>
            </a:pPr>
            <a:r>
              <a:rPr lang="sv-SE" sz="1600" dirty="0">
                <a:cs typeface="Times New Roman"/>
              </a:rPr>
              <a:t>Materialet ”Individuella friskfaktorhjul” (.</a:t>
            </a:r>
            <a:r>
              <a:rPr lang="sv-SE" sz="1600" dirty="0" err="1">
                <a:cs typeface="Times New Roman"/>
              </a:rPr>
              <a:t>pdf</a:t>
            </a:r>
            <a:r>
              <a:rPr lang="sv-SE" sz="1600" dirty="0">
                <a:cs typeface="Times New Roman"/>
              </a:rPr>
              <a:t>) till alla deltagare</a:t>
            </a:r>
            <a:r>
              <a:rPr lang="sv-SE" sz="1600" i="1" dirty="0">
                <a:cs typeface="Times New Roman"/>
              </a:rPr>
              <a:t>. </a:t>
            </a:r>
            <a:r>
              <a:rPr lang="sv-SE" sz="1600" dirty="0">
                <a:cs typeface="Times New Roman"/>
              </a:rPr>
              <a:t>Dokumentet innehåller ett friskfaktorhjul för individuell skattning, definitioner av alla friskfaktorer och utrymme för anteckningar.</a:t>
            </a:r>
            <a:br>
              <a:rPr lang="sv-SE" sz="1400" b="1" dirty="0"/>
            </a:br>
            <a:endParaRPr lang="sv-SE" sz="1800" b="1" dirty="0"/>
          </a:p>
          <a:p>
            <a:r>
              <a:rPr lang="sv-SE" sz="2000" b="1" dirty="0"/>
              <a:t>Förberedelser fysiskt</a:t>
            </a:r>
          </a:p>
          <a:p>
            <a:pPr marL="171450" indent="-171450">
              <a:buFont typeface="Arial" panose="020B0604020202020204" pitchFamily="34" charset="0"/>
              <a:buChar char="•"/>
            </a:pPr>
            <a:r>
              <a:rPr lang="sv-SE" sz="1600" dirty="0"/>
              <a:t>Möblera rummet så att det går att passera längs väggarna. </a:t>
            </a:r>
          </a:p>
          <a:p>
            <a:pPr marL="171450" indent="-171450">
              <a:buFont typeface="Arial" panose="020B0604020202020204" pitchFamily="34" charset="0"/>
              <a:buChar char="•"/>
            </a:pPr>
            <a:r>
              <a:rPr lang="sv-SE" sz="1600" dirty="0"/>
              <a:t>Skapa åtta stationer, en för varje friskfaktor. Vid varje station finns en definition och ett blankt blädderblocksblad på väggen, samt penna. </a:t>
            </a:r>
          </a:p>
          <a:p>
            <a:pPr marL="171450" indent="-171450">
              <a:buFont typeface="Arial" panose="020B0604020202020204" pitchFamily="34" charset="0"/>
              <a:buChar char="•"/>
            </a:pPr>
            <a:r>
              <a:rPr lang="sv-SE" sz="1600" dirty="0"/>
              <a:t>Ha en timer för att hålla tiden.</a:t>
            </a:r>
            <a:br>
              <a:rPr lang="sv-SE" sz="1400" b="1" dirty="0"/>
            </a:br>
            <a:endParaRPr lang="sv-SE" sz="1400" b="1" dirty="0"/>
          </a:p>
          <a:p>
            <a:br>
              <a:rPr lang="sv-SE" sz="1200" b="1" dirty="0"/>
            </a:br>
            <a:endParaRPr lang="sv-SE" sz="1200" dirty="0"/>
          </a:p>
        </p:txBody>
      </p:sp>
      <p:sp>
        <p:nvSpPr>
          <p:cNvPr id="4" name="Platshållare för text 2">
            <a:extLst>
              <a:ext uri="{FF2B5EF4-FFF2-40B4-BE49-F238E27FC236}">
                <a16:creationId xmlns:a16="http://schemas.microsoft.com/office/drawing/2014/main" id="{4133BC7D-E341-60D6-05B7-B685B0030712}"/>
              </a:ext>
            </a:extLst>
          </p:cNvPr>
          <p:cNvSpPr txBox="1">
            <a:spLocks/>
          </p:cNvSpPr>
          <p:nvPr/>
        </p:nvSpPr>
        <p:spPr>
          <a:xfrm>
            <a:off x="6664978" y="1231833"/>
            <a:ext cx="4790203" cy="4377397"/>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itchFamily="34" charset="0"/>
              <a:buNone/>
              <a:defRPr sz="2300" kern="0">
                <a:solidFill>
                  <a:schemeClr val="tx1"/>
                </a:solidFill>
                <a:latin typeface="+mn-lt"/>
                <a:ea typeface="+mn-ea"/>
                <a:cs typeface="Times New Roman" pitchFamily="18" charset="0"/>
              </a:defRPr>
            </a:lvl1pPr>
            <a:lvl2pPr marL="361950" indent="-180975" algn="l" defTabSz="914400" rtl="0" eaLnBrk="1" latinLnBrk="0" hangingPunct="1">
              <a:spcBef>
                <a:spcPct val="20000"/>
              </a:spcBef>
              <a:buFont typeface="Arial"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Font typeface="Arial"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Font typeface="Arial"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sv-SE" sz="2000" b="1" dirty="0"/>
              <a:t>Material om du gör workshopen digitalt</a:t>
            </a:r>
            <a:endParaRPr lang="sv-SE" sz="2000" dirty="0"/>
          </a:p>
          <a:p>
            <a:pPr marL="171450" indent="-171450">
              <a:buFont typeface="Arial" pitchFamily="34" charset="0"/>
              <a:buChar char="•"/>
            </a:pPr>
            <a:r>
              <a:rPr lang="sv-SE" sz="1600" dirty="0"/>
              <a:t>PowerPoint-presentation</a:t>
            </a:r>
          </a:p>
          <a:p>
            <a:pPr marL="171450" indent="-171450">
              <a:buFont typeface="Arial" pitchFamily="34" charset="0"/>
              <a:buChar char="•"/>
            </a:pPr>
            <a:r>
              <a:rPr lang="sv-SE" sz="1600" dirty="0"/>
              <a:t>Materialet ”Individuella friskfaktorhjul” (.</a:t>
            </a:r>
            <a:r>
              <a:rPr lang="sv-SE" sz="1600" dirty="0" err="1"/>
              <a:t>pdf</a:t>
            </a:r>
            <a:r>
              <a:rPr lang="sv-SE" sz="1600" dirty="0"/>
              <a:t>)  till alla deltagarna</a:t>
            </a:r>
          </a:p>
          <a:p>
            <a:pPr marL="171450" indent="-171450">
              <a:buFont typeface="Arial" pitchFamily="34" charset="0"/>
              <a:buChar char="•"/>
            </a:pPr>
            <a:r>
              <a:rPr lang="sv-SE" sz="1600" dirty="0">
                <a:cs typeface="Times New Roman"/>
              </a:rPr>
              <a:t>Bild nr 20, ”Friskfaktorvernissage instruktioner”, ur PowerPoint-presentationen</a:t>
            </a:r>
            <a:br>
              <a:rPr lang="sv-SE" sz="1400" b="1" dirty="0"/>
            </a:br>
            <a:br>
              <a:rPr lang="sv-SE" sz="1400" b="1" dirty="0"/>
            </a:br>
            <a:endParaRPr lang="sv-SE" sz="1400" b="1" dirty="0"/>
          </a:p>
          <a:p>
            <a:r>
              <a:rPr lang="sv-SE" sz="2000" b="1" dirty="0"/>
              <a:t>Förberedelser digitalt</a:t>
            </a:r>
          </a:p>
          <a:p>
            <a:pPr marL="171450" indent="-171450">
              <a:buFont typeface="Arial" pitchFamily="34" charset="0"/>
              <a:buChar char="•"/>
            </a:pPr>
            <a:r>
              <a:rPr lang="sv-SE" sz="1600" dirty="0">
                <a:cs typeface="Times New Roman"/>
              </a:rPr>
              <a:t>Dela in gruppen i mindre grupper (</a:t>
            </a:r>
            <a:r>
              <a:rPr lang="sv-SE" sz="1600" dirty="0" err="1">
                <a:cs typeface="Times New Roman"/>
              </a:rPr>
              <a:t>breakout</a:t>
            </a:r>
            <a:r>
              <a:rPr lang="sv-SE" sz="1600" dirty="0">
                <a:cs typeface="Times New Roman"/>
              </a:rPr>
              <a:t> </a:t>
            </a:r>
            <a:r>
              <a:rPr lang="sv-SE" sz="1600" dirty="0" err="1">
                <a:cs typeface="Times New Roman"/>
              </a:rPr>
              <a:t>rooms</a:t>
            </a:r>
            <a:r>
              <a:rPr lang="sv-SE" sz="1600" dirty="0">
                <a:cs typeface="Times New Roman"/>
              </a:rPr>
              <a:t>)</a:t>
            </a:r>
          </a:p>
          <a:p>
            <a:pPr marL="171450" indent="-171450">
              <a:buFont typeface="Arial" pitchFamily="34" charset="0"/>
              <a:buChar char="•"/>
            </a:pPr>
            <a:r>
              <a:rPr lang="sv-SE" sz="1600" dirty="0">
                <a:cs typeface="Times New Roman"/>
              </a:rPr>
              <a:t>Bifoga ”Individuella friskfaktorhjul” (.</a:t>
            </a:r>
            <a:r>
              <a:rPr lang="sv-SE" sz="1600" dirty="0" err="1">
                <a:cs typeface="Times New Roman"/>
              </a:rPr>
              <a:t>pdf</a:t>
            </a:r>
            <a:r>
              <a:rPr lang="sv-SE" sz="1600" dirty="0">
                <a:cs typeface="Times New Roman"/>
              </a:rPr>
              <a:t>) i kallelsen</a:t>
            </a:r>
          </a:p>
          <a:p>
            <a:pPr marL="171450" indent="-171450">
              <a:buFont typeface="Arial" pitchFamily="34" charset="0"/>
              <a:buChar char="•"/>
            </a:pPr>
            <a:r>
              <a:rPr lang="sv-SE" sz="1600" dirty="0">
                <a:cs typeface="Times New Roman"/>
              </a:rPr>
              <a:t>Bifoga PowerPoint-presentationen (</a:t>
            </a:r>
            <a:r>
              <a:rPr lang="sv-SE" sz="1600" dirty="0" err="1">
                <a:cs typeface="Times New Roman"/>
              </a:rPr>
              <a:t>ev</a:t>
            </a:r>
            <a:r>
              <a:rPr lang="sv-SE" sz="1600" dirty="0">
                <a:cs typeface="Times New Roman"/>
              </a:rPr>
              <a:t> förkortad) med instruktioner och friskfaktordefinitioner i kallelsen.</a:t>
            </a:r>
            <a:br>
              <a:rPr lang="sv-SE" sz="1200" b="1" dirty="0"/>
            </a:br>
            <a:endParaRPr lang="sv-SE" sz="1200" dirty="0"/>
          </a:p>
        </p:txBody>
      </p:sp>
      <p:cxnSp>
        <p:nvCxnSpPr>
          <p:cNvPr id="6" name="Rak koppling 5">
            <a:extLst>
              <a:ext uri="{FF2B5EF4-FFF2-40B4-BE49-F238E27FC236}">
                <a16:creationId xmlns:a16="http://schemas.microsoft.com/office/drawing/2014/main" id="{3FCDA33A-F1B8-F51A-6816-C6E110EC02BC}"/>
              </a:ext>
            </a:extLst>
          </p:cNvPr>
          <p:cNvCxnSpPr/>
          <p:nvPr/>
        </p:nvCxnSpPr>
        <p:spPr>
          <a:xfrm>
            <a:off x="6096000" y="1387895"/>
            <a:ext cx="0" cy="42213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521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11F47F-6B44-FB95-5DAB-1A7D381C296C}"/>
              </a:ext>
            </a:extLst>
          </p:cNvPr>
          <p:cNvSpPr>
            <a:spLocks noGrp="1"/>
          </p:cNvSpPr>
          <p:nvPr>
            <p:ph type="title"/>
          </p:nvPr>
        </p:nvSpPr>
        <p:spPr>
          <a:xfrm>
            <a:off x="839416" y="354251"/>
            <a:ext cx="10513168" cy="720080"/>
          </a:xfrm>
        </p:spPr>
        <p:txBody>
          <a:bodyPr/>
          <a:lstStyle/>
          <a:p>
            <a:r>
              <a:rPr lang="sv-SE" dirty="0">
                <a:cs typeface="Arial"/>
              </a:rPr>
              <a:t>Introduktion till dig som håller i workshopen</a:t>
            </a:r>
            <a:br>
              <a:rPr lang="sv-SE" dirty="0">
                <a:cs typeface="Arial"/>
              </a:rPr>
            </a:br>
            <a:endParaRPr lang="sv-SE" dirty="0"/>
          </a:p>
        </p:txBody>
      </p:sp>
      <p:sp>
        <p:nvSpPr>
          <p:cNvPr id="3" name="Platshållare för text 2">
            <a:extLst>
              <a:ext uri="{FF2B5EF4-FFF2-40B4-BE49-F238E27FC236}">
                <a16:creationId xmlns:a16="http://schemas.microsoft.com/office/drawing/2014/main" id="{C0F00794-6AD3-3EF6-AA3E-4CA64CE80A14}"/>
              </a:ext>
            </a:extLst>
          </p:cNvPr>
          <p:cNvSpPr>
            <a:spLocks noGrp="1"/>
          </p:cNvSpPr>
          <p:nvPr>
            <p:ph type="body" sz="quarter" idx="13"/>
          </p:nvPr>
        </p:nvSpPr>
        <p:spPr>
          <a:xfrm>
            <a:off x="839416" y="1074331"/>
            <a:ext cx="10594810" cy="5258572"/>
          </a:xfrm>
        </p:spPr>
        <p:txBody>
          <a:bodyPr vert="horz" lIns="91440" tIns="45720" rIns="91440" bIns="45720" rtlCol="0" anchor="t">
            <a:noAutofit/>
          </a:bodyPr>
          <a:lstStyle/>
          <a:p>
            <a:r>
              <a:rPr lang="sv-SE" sz="2400" b="1" dirty="0">
                <a:cs typeface="Times New Roman"/>
              </a:rPr>
              <a:t>Upplägg</a:t>
            </a:r>
            <a:br>
              <a:rPr lang="sv-SE" sz="2000" dirty="0"/>
            </a:br>
            <a:r>
              <a:rPr lang="sv-SE" sz="2200" dirty="0">
                <a:ea typeface="+mn-lt"/>
                <a:cs typeface="+mn-lt"/>
              </a:rPr>
              <a:t>PP-presentationen innehåller två delar som kan användas fristående:</a:t>
            </a:r>
            <a:br>
              <a:rPr lang="sv-SE" sz="2200" dirty="0">
                <a:ea typeface="+mn-lt"/>
                <a:cs typeface="+mn-lt"/>
              </a:rPr>
            </a:br>
            <a:r>
              <a:rPr lang="sv-SE" sz="2200" b="1" dirty="0">
                <a:ea typeface="+mn-lt"/>
                <a:cs typeface="+mn-lt"/>
              </a:rPr>
              <a:t>a) kunskap</a:t>
            </a:r>
            <a:r>
              <a:rPr lang="sv-SE" sz="2200" dirty="0">
                <a:ea typeface="+mn-lt"/>
                <a:cs typeface="+mn-lt"/>
              </a:rPr>
              <a:t> - en introduktion av vad friskfaktorer är, olika funktioners del i friskfaktorarbetet och hur friskfaktorerna kan förbättra arbetsmiljön</a:t>
            </a:r>
            <a:br>
              <a:rPr lang="sv-SE" sz="2200" dirty="0">
                <a:ea typeface="+mn-lt"/>
                <a:cs typeface="+mn-lt"/>
              </a:rPr>
            </a:br>
            <a:r>
              <a:rPr lang="sv-SE" sz="2200" b="1" dirty="0">
                <a:ea typeface="+mn-lt"/>
                <a:cs typeface="+mn-lt"/>
              </a:rPr>
              <a:t>b) vernissage med dialog och skattning </a:t>
            </a:r>
            <a:r>
              <a:rPr lang="sv-SE" sz="2200" dirty="0">
                <a:ea typeface="+mn-lt"/>
                <a:cs typeface="+mn-lt"/>
              </a:rPr>
              <a:t>– undersökning av nuläget, hur verksamheten arbetar främjande med hjälp av friskfaktorerna</a:t>
            </a:r>
          </a:p>
          <a:p>
            <a:endParaRPr lang="sv-SE" sz="2400" dirty="0"/>
          </a:p>
          <a:p>
            <a:pPr>
              <a:spcBef>
                <a:spcPts val="0"/>
              </a:spcBef>
            </a:pPr>
            <a:r>
              <a:rPr lang="sv-SE" sz="2400" b="1" dirty="0">
                <a:cs typeface="Times New Roman"/>
              </a:rPr>
              <a:t>Användning</a:t>
            </a:r>
            <a:br>
              <a:rPr lang="sv-SE" sz="2200" b="1" dirty="0"/>
            </a:br>
            <a:r>
              <a:rPr lang="sv-SE" sz="2200" dirty="0">
                <a:ea typeface="+mn-lt"/>
                <a:cs typeface="+mn-lt"/>
              </a:rPr>
              <a:t>- Friskfaktorworkshopen kan användas fristående för olika grupper, t ex en ledningsgrupp, en förvaltning, en avdelning eller en arbetsgrupp beroende på syfte och behov.</a:t>
            </a:r>
            <a:endParaRPr lang="sv-SE" dirty="0"/>
          </a:p>
          <a:p>
            <a:pPr>
              <a:spcBef>
                <a:spcPts val="0"/>
              </a:spcBef>
            </a:pPr>
            <a:r>
              <a:rPr lang="sv-SE" sz="2200" dirty="0">
                <a:ea typeface="+mn-lt"/>
                <a:cs typeface="+mn-lt"/>
              </a:rPr>
              <a:t>- Den kan göras olika lång beroende på hur mycket dialog man vill ha, se exempel nedan i </a:t>
            </a:r>
            <a:r>
              <a:rPr lang="sv-SE" sz="2200" dirty="0" err="1">
                <a:ea typeface="+mn-lt"/>
                <a:cs typeface="+mn-lt"/>
              </a:rPr>
              <a:t>talmanus</a:t>
            </a:r>
            <a:r>
              <a:rPr lang="sv-SE" sz="2200" dirty="0">
                <a:ea typeface="+mn-lt"/>
                <a:cs typeface="+mn-lt"/>
              </a:rPr>
              <a:t>.</a:t>
            </a:r>
            <a:br>
              <a:rPr lang="sv-SE" sz="2200" dirty="0">
                <a:ea typeface="+mn-lt"/>
                <a:cs typeface="+mn-lt"/>
              </a:rPr>
            </a:br>
            <a:r>
              <a:rPr lang="sv-SE" sz="2200" dirty="0">
                <a:ea typeface="+mn-lt"/>
                <a:cs typeface="+mn-lt"/>
              </a:rPr>
              <a:t>- Skattning kan t ex ske via </a:t>
            </a:r>
            <a:r>
              <a:rPr lang="sv-SE" sz="2200" dirty="0" err="1">
                <a:ea typeface="+mn-lt"/>
                <a:cs typeface="+mn-lt"/>
              </a:rPr>
              <a:t>Mentimeter</a:t>
            </a:r>
            <a:r>
              <a:rPr lang="sv-SE" sz="2200" dirty="0">
                <a:ea typeface="+mn-lt"/>
                <a:cs typeface="+mn-lt"/>
              </a:rPr>
              <a:t> eller annat verktyg. </a:t>
            </a:r>
          </a:p>
          <a:p>
            <a:pPr>
              <a:spcBef>
                <a:spcPts val="0"/>
              </a:spcBef>
            </a:pPr>
            <a:br>
              <a:rPr lang="sv-SE" sz="2000" dirty="0"/>
            </a:br>
            <a:endParaRPr lang="sv-SE" sz="1800" dirty="0"/>
          </a:p>
        </p:txBody>
      </p:sp>
    </p:spTree>
    <p:extLst>
      <p:ext uri="{BB962C8B-B14F-4D97-AF65-F5344CB8AC3E}">
        <p14:creationId xmlns:p14="http://schemas.microsoft.com/office/powerpoint/2010/main" val="75109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613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62797273-6ABD-7C47-85AB-B85A7570D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60" y="416810"/>
            <a:ext cx="11808000" cy="6041001"/>
          </a:xfrm>
          <a:prstGeom prst="rect">
            <a:avLst/>
          </a:prstGeom>
        </p:spPr>
      </p:pic>
      <p:sp>
        <p:nvSpPr>
          <p:cNvPr id="3" name="Rubrik 1">
            <a:extLst>
              <a:ext uri="{FF2B5EF4-FFF2-40B4-BE49-F238E27FC236}">
                <a16:creationId xmlns:a16="http://schemas.microsoft.com/office/drawing/2014/main" id="{24B927E5-B758-B042-A163-CB54FABC5F6D}"/>
              </a:ext>
            </a:extLst>
          </p:cNvPr>
          <p:cNvSpPr txBox="1">
            <a:spLocks/>
          </p:cNvSpPr>
          <p:nvPr/>
        </p:nvSpPr>
        <p:spPr>
          <a:xfrm>
            <a:off x="1330326" y="850692"/>
            <a:ext cx="9619614" cy="720725"/>
          </a:xfrm>
          <a:prstGeom prst="rect">
            <a:avLst/>
          </a:prstGeom>
        </p:spPr>
        <p:txBody>
          <a:bodyPr vert="horz" lIns="91440" tIns="45720" rIns="91440" bIns="45720" rtlCol="0" anchor="t">
            <a:noAutofit/>
          </a:bodyPr>
          <a:lstStyle>
            <a:lvl1pPr algn="l" defTabSz="914400" rtl="0" eaLnBrk="1" latinLnBrk="0" hangingPunct="1">
              <a:spcBef>
                <a:spcPct val="0"/>
              </a:spcBef>
              <a:buNone/>
              <a:defRPr sz="3800" b="1" kern="0" baseline="0">
                <a:solidFill>
                  <a:schemeClr val="tx1"/>
                </a:solidFill>
                <a:latin typeface="+mj-lt"/>
                <a:ea typeface="+mj-ea"/>
                <a:cs typeface="Arial" pitchFamily="34" charset="0"/>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sv-SE" sz="3800" b="1" i="0" u="none" strike="noStrike" kern="0" cap="none" spc="0" normalizeH="0" baseline="0" noProof="0">
                <a:ln>
                  <a:noFill/>
                </a:ln>
                <a:solidFill>
                  <a:prstClr val="white"/>
                </a:solidFill>
                <a:effectLst/>
                <a:uLnTx/>
                <a:uFillTx/>
                <a:latin typeface="Calibri"/>
                <a:ea typeface="+mj-ea"/>
                <a:cs typeface="Arial" pitchFamily="34" charset="0"/>
              </a:rPr>
              <a:t>Syfte med </a:t>
            </a:r>
            <a:r>
              <a:rPr lang="sv-SE">
                <a:solidFill>
                  <a:prstClr val="white"/>
                </a:solidFill>
                <a:latin typeface="Calibri"/>
              </a:rPr>
              <a:t>att arbeta med friskfaktorer</a:t>
            </a:r>
            <a:r>
              <a:rPr kumimoji="0" lang="sv-SE" sz="3800" b="1" i="0" u="none" strike="noStrike" kern="0" cap="none" spc="0" normalizeH="0" baseline="0" noProof="0">
                <a:ln>
                  <a:noFill/>
                </a:ln>
                <a:solidFill>
                  <a:prstClr val="white"/>
                </a:solidFill>
                <a:effectLst/>
                <a:uLnTx/>
                <a:uFillTx/>
                <a:latin typeface="Calibri"/>
                <a:ea typeface="+mj-ea"/>
                <a:cs typeface="Arial" pitchFamily="34" charset="0"/>
              </a:rPr>
              <a:t> </a:t>
            </a:r>
          </a:p>
        </p:txBody>
      </p:sp>
      <p:sp>
        <p:nvSpPr>
          <p:cNvPr id="4" name="textruta 3">
            <a:extLst>
              <a:ext uri="{FF2B5EF4-FFF2-40B4-BE49-F238E27FC236}">
                <a16:creationId xmlns:a16="http://schemas.microsoft.com/office/drawing/2014/main" id="{205CD173-785D-3349-8414-A5FBFC0B2745}"/>
              </a:ext>
            </a:extLst>
          </p:cNvPr>
          <p:cNvSpPr txBox="1"/>
          <p:nvPr/>
        </p:nvSpPr>
        <p:spPr>
          <a:xfrm>
            <a:off x="1631950" y="1952625"/>
            <a:ext cx="88611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i="1">
                <a:solidFill>
                  <a:prstClr val="white"/>
                </a:solidFill>
                <a:latin typeface="Calibri"/>
              </a:rPr>
              <a:t>Fyll i här</a:t>
            </a:r>
            <a:endParaRPr kumimoji="0" lang="sv-SE" sz="1800" b="0" i="1"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0735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Det här är friskfaktorer">
            <a:hlinkClick r:id="" action="ppaction://media"/>
            <a:extLst>
              <a:ext uri="{FF2B5EF4-FFF2-40B4-BE49-F238E27FC236}">
                <a16:creationId xmlns:a16="http://schemas.microsoft.com/office/drawing/2014/main" id="{6325210D-E69D-97A1-C3E9-4F2AAB28822C}"/>
              </a:ext>
            </a:extLst>
          </p:cNvPr>
          <p:cNvPicPr>
            <a:picLocks noRot="1" noChangeAspect="1"/>
          </p:cNvPicPr>
          <p:nvPr>
            <a:videoFile r:link="rId1"/>
          </p:nvPr>
        </p:nvPicPr>
        <p:blipFill>
          <a:blip r:embed="rId4"/>
          <a:stretch>
            <a:fillRect/>
          </a:stretch>
        </p:blipFill>
        <p:spPr>
          <a:xfrm>
            <a:off x="0" y="-15240"/>
            <a:ext cx="12192000" cy="6888480"/>
          </a:xfrm>
          <a:prstGeom prst="rect">
            <a:avLst/>
          </a:prstGeom>
        </p:spPr>
      </p:pic>
    </p:spTree>
    <p:extLst>
      <p:ext uri="{BB962C8B-B14F-4D97-AF65-F5344CB8AC3E}">
        <p14:creationId xmlns:p14="http://schemas.microsoft.com/office/powerpoint/2010/main" val="182492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4262B6EB-BB96-4F4B-BCB5-373A98EAC5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737" b="14552"/>
          <a:stretch/>
        </p:blipFill>
        <p:spPr>
          <a:xfrm>
            <a:off x="602870" y="116632"/>
            <a:ext cx="10958329" cy="5472608"/>
          </a:xfrm>
          <a:prstGeom prst="rect">
            <a:avLst/>
          </a:prstGeom>
        </p:spPr>
      </p:pic>
      <p:pic>
        <p:nvPicPr>
          <p:cNvPr id="3" name="Bildobjekt 2">
            <a:extLst>
              <a:ext uri="{FF2B5EF4-FFF2-40B4-BE49-F238E27FC236}">
                <a16:creationId xmlns:a16="http://schemas.microsoft.com/office/drawing/2014/main" id="{B117D2F8-0CB5-9444-9FD6-A0DD93664F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392" y="4797152"/>
            <a:ext cx="2772895" cy="1021455"/>
          </a:xfrm>
          <a:prstGeom prst="rect">
            <a:avLst/>
          </a:prstGeom>
        </p:spPr>
      </p:pic>
    </p:spTree>
    <p:extLst>
      <p:ext uri="{BB962C8B-B14F-4D97-AF65-F5344CB8AC3E}">
        <p14:creationId xmlns:p14="http://schemas.microsoft.com/office/powerpoint/2010/main" val="1592932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4E476B-0AE4-4773-90E9-EF8157CDF0A6}"/>
              </a:ext>
            </a:extLst>
          </p:cNvPr>
          <p:cNvSpPr>
            <a:spLocks noGrp="1"/>
          </p:cNvSpPr>
          <p:nvPr>
            <p:ph type="title"/>
          </p:nvPr>
        </p:nvSpPr>
        <p:spPr/>
        <p:txBody>
          <a:bodyPr/>
          <a:lstStyle/>
          <a:p>
            <a:r>
              <a:rPr lang="sv-SE">
                <a:solidFill>
                  <a:schemeClr val="accent1"/>
                </a:solidFill>
              </a:rPr>
              <a:t>Rättvis och transparent organisation</a:t>
            </a:r>
          </a:p>
        </p:txBody>
      </p:sp>
      <p:sp>
        <p:nvSpPr>
          <p:cNvPr id="3" name="Platshållare för innehåll 2">
            <a:extLst>
              <a:ext uri="{FF2B5EF4-FFF2-40B4-BE49-F238E27FC236}">
                <a16:creationId xmlns:a16="http://schemas.microsoft.com/office/drawing/2014/main" id="{3D6C1F16-A885-4AE7-8936-69AAD12102C2}"/>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Organisationen upplevs som schysst. Resurstilldelningar och beslut är välmotiverade, rättvisa, transparenta och efterlevs i hela organisationen. Roller, ansvar och mandat är tydliga. Det finns en hög grad av tillit mellan organisationens olika nivåer, verksamheter och individer. Värdegrund, policys och rutiner är väl kända, upplevs som relevanta och följs. </a:t>
            </a:r>
            <a:r>
              <a:rPr lang="sv-SE" sz="3200" dirty="0">
                <a:latin typeface="Calibri"/>
                <a:cs typeface="Calibri"/>
              </a:rPr>
              <a:t>Det är tydligt vad som gäller.</a:t>
            </a:r>
            <a:endParaRPr lang="sv-SE" sz="3200" dirty="0"/>
          </a:p>
        </p:txBody>
      </p:sp>
    </p:spTree>
    <p:extLst>
      <p:ext uri="{BB962C8B-B14F-4D97-AF65-F5344CB8AC3E}">
        <p14:creationId xmlns:p14="http://schemas.microsoft.com/office/powerpoint/2010/main" val="1433363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E7D0E0-778E-4D7A-9974-124A8C6406A0}"/>
              </a:ext>
            </a:extLst>
          </p:cNvPr>
          <p:cNvSpPr>
            <a:spLocks noGrp="1"/>
          </p:cNvSpPr>
          <p:nvPr>
            <p:ph type="title"/>
          </p:nvPr>
        </p:nvSpPr>
        <p:spPr/>
        <p:txBody>
          <a:bodyPr/>
          <a:lstStyle/>
          <a:p>
            <a:r>
              <a:rPr lang="sv-SE">
                <a:solidFill>
                  <a:schemeClr val="accent1"/>
                </a:solidFill>
              </a:rPr>
              <a:t>Närvarande, tillitsfullt och engagerat ledarskap</a:t>
            </a:r>
          </a:p>
        </p:txBody>
      </p:sp>
      <p:sp>
        <p:nvSpPr>
          <p:cNvPr id="3" name="Platshållare för innehåll 2">
            <a:extLst>
              <a:ext uri="{FF2B5EF4-FFF2-40B4-BE49-F238E27FC236}">
                <a16:creationId xmlns:a16="http://schemas.microsoft.com/office/drawing/2014/main" id="{5B86BBC4-F239-40D8-B4E7-3D4C8C2F473D}"/>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Ledare är tillgängliga, tydliggör mål, inspirerar och visar vägen. Ledare är måna om att utveckla relationer och visar tillit genom att ge ansvar, stöd och möjligheter. Chefer och medarbetare i alla led tar ansvar och tydliggör vad de behöver för att göra sina uppgifter och nå uppsatta mål. Alla ser till verksamhetens bästa och driver gemensamt verksamheten framåt.</a:t>
            </a:r>
          </a:p>
        </p:txBody>
      </p:sp>
    </p:spTree>
    <p:extLst>
      <p:ext uri="{BB962C8B-B14F-4D97-AF65-F5344CB8AC3E}">
        <p14:creationId xmlns:p14="http://schemas.microsoft.com/office/powerpoint/2010/main" val="3383914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E7D0E0-778E-4D7A-9974-124A8C6406A0}"/>
              </a:ext>
            </a:extLst>
          </p:cNvPr>
          <p:cNvSpPr>
            <a:spLocks noGrp="1"/>
          </p:cNvSpPr>
          <p:nvPr>
            <p:ph type="title"/>
          </p:nvPr>
        </p:nvSpPr>
        <p:spPr/>
        <p:txBody>
          <a:bodyPr/>
          <a:lstStyle/>
          <a:p>
            <a:r>
              <a:rPr lang="sv-SE" dirty="0">
                <a:solidFill>
                  <a:schemeClr val="accent1"/>
                </a:solidFill>
              </a:rPr>
              <a:t>Delaktighet och inflytande</a:t>
            </a:r>
          </a:p>
        </p:txBody>
      </p:sp>
      <p:sp>
        <p:nvSpPr>
          <p:cNvPr id="3" name="Platshållare för innehåll 2">
            <a:extLst>
              <a:ext uri="{FF2B5EF4-FFF2-40B4-BE49-F238E27FC236}">
                <a16:creationId xmlns:a16="http://schemas.microsoft.com/office/drawing/2014/main" id="{5B86BBC4-F239-40D8-B4E7-3D4C8C2F473D}"/>
              </a:ext>
            </a:extLst>
          </p:cNvPr>
          <p:cNvSpPr>
            <a:spLocks noGrp="1"/>
          </p:cNvSpPr>
          <p:nvPr>
            <p:ph sz="quarter" idx="15"/>
          </p:nvPr>
        </p:nvSpPr>
        <p:spPr/>
        <p:txBody>
          <a:bodyPr/>
          <a:lstStyle/>
          <a:p>
            <a:pPr marL="0" indent="0">
              <a:buNone/>
            </a:pPr>
            <a:r>
              <a:rPr lang="sv-SE" sz="3200" dirty="0"/>
              <a:t>Organisationen skapar förutsättningar för medarbetare att ha inflytande över sin arbetssituation och vara delaktiga i verksamhetsutvecklingen. Rutiner, arbetssätt, mötes- och beslutsstrukturer utformas för att ta vara på medarbetares tankar, åsikter och idéer. Alla kommer till tals och bidrar med olika erfarenheter och perspektiv. Det är tydligt vad man kan påverka och inte.</a:t>
            </a:r>
          </a:p>
        </p:txBody>
      </p:sp>
    </p:spTree>
    <p:extLst>
      <p:ext uri="{BB962C8B-B14F-4D97-AF65-F5344CB8AC3E}">
        <p14:creationId xmlns:p14="http://schemas.microsoft.com/office/powerpoint/2010/main" val="133583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4E476B-0AE4-4773-90E9-EF8157CDF0A6}"/>
              </a:ext>
            </a:extLst>
          </p:cNvPr>
          <p:cNvSpPr>
            <a:spLocks noGrp="1"/>
          </p:cNvSpPr>
          <p:nvPr>
            <p:ph type="title"/>
          </p:nvPr>
        </p:nvSpPr>
        <p:spPr/>
        <p:txBody>
          <a:bodyPr/>
          <a:lstStyle/>
          <a:p>
            <a:r>
              <a:rPr lang="sv-SE">
                <a:solidFill>
                  <a:schemeClr val="accent1"/>
                </a:solidFill>
              </a:rPr>
              <a:t>Kommunikation och återkoppling</a:t>
            </a:r>
          </a:p>
        </p:txBody>
      </p:sp>
      <p:sp>
        <p:nvSpPr>
          <p:cNvPr id="3" name="Platshållare för innehåll 2">
            <a:extLst>
              <a:ext uri="{FF2B5EF4-FFF2-40B4-BE49-F238E27FC236}">
                <a16:creationId xmlns:a16="http://schemas.microsoft.com/office/drawing/2014/main" id="{3D6C1F16-A885-4AE7-8936-69AAD12102C2}"/>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Samtalsklimatet är öppet och tillåtande uppåt, nedåt och åt sidorna. Det finns fungerande kommunikationsvägar och forum för information och dialog. Alla lyssnar på varandra. Återkoppling ges på beteenden och hur de påverkar verksamhetens resultat. Sakfrågor hanteras utan att det blir personligt. </a:t>
            </a:r>
            <a:endParaRPr lang="sv-SE" sz="3200" dirty="0"/>
          </a:p>
        </p:txBody>
      </p:sp>
    </p:spTree>
    <p:extLst>
      <p:ext uri="{BB962C8B-B14F-4D97-AF65-F5344CB8AC3E}">
        <p14:creationId xmlns:p14="http://schemas.microsoft.com/office/powerpoint/2010/main" val="1810748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E7D0E0-778E-4D7A-9974-124A8C6406A0}"/>
              </a:ext>
            </a:extLst>
          </p:cNvPr>
          <p:cNvSpPr>
            <a:spLocks noGrp="1"/>
          </p:cNvSpPr>
          <p:nvPr>
            <p:ph type="title"/>
          </p:nvPr>
        </p:nvSpPr>
        <p:spPr/>
        <p:txBody>
          <a:bodyPr/>
          <a:lstStyle/>
          <a:p>
            <a:r>
              <a:rPr lang="sv-SE">
                <a:solidFill>
                  <a:schemeClr val="accent1"/>
                </a:solidFill>
                <a:cs typeface="Arial"/>
              </a:rPr>
              <a:t>Prioritering av arbetsuppgifter</a:t>
            </a:r>
          </a:p>
        </p:txBody>
      </p:sp>
      <p:sp>
        <p:nvSpPr>
          <p:cNvPr id="3" name="Platshållare för innehåll 2">
            <a:extLst>
              <a:ext uri="{FF2B5EF4-FFF2-40B4-BE49-F238E27FC236}">
                <a16:creationId xmlns:a16="http://schemas.microsoft.com/office/drawing/2014/main" id="{5B86BBC4-F239-40D8-B4E7-3D4C8C2F473D}"/>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Det förs regelbundna samtal för att främja balans mellan krav och resurser. Det finns samsyn om vad som är viktigt, bråttom och rätt sak att göra. Medarbetarna upplever att de kommer till sin rätt och är trygga i den prioritering de gör i vardagen. När kraven i arbetet – mer än tillfälligt – överskrider resurserna går chefer i alla led in och prioriterar arbetsuppgifter. </a:t>
            </a:r>
            <a:endParaRPr lang="sv-SE" sz="3200" dirty="0"/>
          </a:p>
        </p:txBody>
      </p:sp>
    </p:spTree>
    <p:extLst>
      <p:ext uri="{BB962C8B-B14F-4D97-AF65-F5344CB8AC3E}">
        <p14:creationId xmlns:p14="http://schemas.microsoft.com/office/powerpoint/2010/main" val="366625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E7D0E0-778E-4D7A-9974-124A8C6406A0}"/>
              </a:ext>
            </a:extLst>
          </p:cNvPr>
          <p:cNvSpPr>
            <a:spLocks noGrp="1"/>
          </p:cNvSpPr>
          <p:nvPr>
            <p:ph type="title"/>
          </p:nvPr>
        </p:nvSpPr>
        <p:spPr/>
        <p:txBody>
          <a:bodyPr/>
          <a:lstStyle/>
          <a:p>
            <a:r>
              <a:rPr lang="sv-SE" dirty="0">
                <a:solidFill>
                  <a:schemeClr val="accent1"/>
                </a:solidFill>
                <a:cs typeface="Arial"/>
              </a:rPr>
              <a:t>Kompetensutveckling hela arbetslivet</a:t>
            </a:r>
          </a:p>
        </p:txBody>
      </p:sp>
      <p:sp>
        <p:nvSpPr>
          <p:cNvPr id="3" name="Platshållare för innehåll 2">
            <a:extLst>
              <a:ext uri="{FF2B5EF4-FFF2-40B4-BE49-F238E27FC236}">
                <a16:creationId xmlns:a16="http://schemas.microsoft.com/office/drawing/2014/main" id="{5B86BBC4-F239-40D8-B4E7-3D4C8C2F473D}"/>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Det finns strukturer och strategier för att ta vara på och utveckla den kompetens och erfarenhet som finns inom organisationen. Det sker genom utbildning, byte av arbetsuppgifter/roll inom organisationen</a:t>
            </a:r>
            <a:r>
              <a:rPr lang="sv-SE" sz="3200" i="1" dirty="0">
                <a:latin typeface="Calibri"/>
                <a:cs typeface="Times New Roman"/>
              </a:rPr>
              <a:t> </a:t>
            </a:r>
            <a:r>
              <a:rPr lang="sv-SE" sz="3200" dirty="0">
                <a:latin typeface="Calibri"/>
                <a:cs typeface="Times New Roman"/>
              </a:rPr>
              <a:t>eller annan form av kompetensutbyte. Det finns en strävan efter att vara en lärande organisation och medarbetare ges möjlighet att lära av varandra och utvecklas tillsammans i vardagen.</a:t>
            </a:r>
            <a:endParaRPr lang="en-US" dirty="0"/>
          </a:p>
        </p:txBody>
      </p:sp>
      <p:pic>
        <p:nvPicPr>
          <p:cNvPr id="7" name="Bildobjekt 6" descr="En bild som visar bord&#10;&#10;Automatiskt genererad beskrivning">
            <a:extLst>
              <a:ext uri="{FF2B5EF4-FFF2-40B4-BE49-F238E27FC236}">
                <a16:creationId xmlns:a16="http://schemas.microsoft.com/office/drawing/2014/main" id="{537C53BB-B1C8-418D-9F8E-2FBB82A7D4C4}"/>
              </a:ext>
            </a:extLst>
          </p:cNvPr>
          <p:cNvPicPr>
            <a:picLocks noChangeAspect="1"/>
          </p:cNvPicPr>
          <p:nvPr/>
        </p:nvPicPr>
        <p:blipFill>
          <a:blip r:embed="rId3"/>
          <a:stretch>
            <a:fillRect/>
          </a:stretch>
        </p:blipFill>
        <p:spPr>
          <a:xfrm>
            <a:off x="6888088" y="7317432"/>
            <a:ext cx="6457950" cy="3209925"/>
          </a:xfrm>
          <a:prstGeom prst="rect">
            <a:avLst/>
          </a:prstGeom>
        </p:spPr>
      </p:pic>
    </p:spTree>
    <p:extLst>
      <p:ext uri="{BB962C8B-B14F-4D97-AF65-F5344CB8AC3E}">
        <p14:creationId xmlns:p14="http://schemas.microsoft.com/office/powerpoint/2010/main" val="2963983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E7D0E0-778E-4D7A-9974-124A8C6406A0}"/>
              </a:ext>
            </a:extLst>
          </p:cNvPr>
          <p:cNvSpPr>
            <a:spLocks noGrp="1"/>
          </p:cNvSpPr>
          <p:nvPr>
            <p:ph type="title"/>
          </p:nvPr>
        </p:nvSpPr>
        <p:spPr/>
        <p:txBody>
          <a:bodyPr/>
          <a:lstStyle/>
          <a:p>
            <a:r>
              <a:rPr lang="sv-SE" dirty="0">
                <a:solidFill>
                  <a:schemeClr val="accent1"/>
                </a:solidFill>
              </a:rPr>
              <a:t>Systematiskt arbetsmiljöarbete i vardagen</a:t>
            </a:r>
          </a:p>
        </p:txBody>
      </p:sp>
      <p:sp>
        <p:nvSpPr>
          <p:cNvPr id="3" name="Platshållare för innehåll 2">
            <a:extLst>
              <a:ext uri="{FF2B5EF4-FFF2-40B4-BE49-F238E27FC236}">
                <a16:creationId xmlns:a16="http://schemas.microsoft.com/office/drawing/2014/main" id="{5B86BBC4-F239-40D8-B4E7-3D4C8C2F473D}"/>
              </a:ext>
            </a:extLst>
          </p:cNvPr>
          <p:cNvSpPr>
            <a:spLocks noGrp="1"/>
          </p:cNvSpPr>
          <p:nvPr>
            <p:ph sz="quarter" idx="15"/>
          </p:nvPr>
        </p:nvSpPr>
        <p:spPr/>
        <p:txBody>
          <a:bodyPr vert="horz" lIns="91440" tIns="45720" rIns="91440" bIns="45720" rtlCol="0" anchor="t">
            <a:noAutofit/>
          </a:bodyPr>
          <a:lstStyle/>
          <a:p>
            <a:pPr marL="0" indent="0">
              <a:buNone/>
            </a:pPr>
            <a:r>
              <a:rPr lang="sv-SE" sz="3200" dirty="0">
                <a:latin typeface="Calibri"/>
                <a:cs typeface="Times New Roman"/>
              </a:rPr>
              <a:t>Det systematiska arbetsmiljöarbetet är en del av det dagliga arbetet och verksamhetsutvecklingen. </a:t>
            </a:r>
            <a:r>
              <a:rPr lang="sv-SE" sz="3200" b="0" i="0" dirty="0">
                <a:solidFill>
                  <a:srgbClr val="242424"/>
                </a:solidFill>
                <a:effectLst/>
                <a:latin typeface="+mn-lt"/>
              </a:rPr>
              <a:t>Det är rutin att löpande bedöma risker för ohälsa och olycksfall </a:t>
            </a:r>
            <a:r>
              <a:rPr lang="sv-SE" sz="3200" dirty="0">
                <a:solidFill>
                  <a:srgbClr val="242424"/>
                </a:solidFill>
                <a:latin typeface="+mn-lt"/>
              </a:rPr>
              <a:t>samt att </a:t>
            </a:r>
            <a:r>
              <a:rPr lang="sv-SE" sz="3200" b="0" i="0" dirty="0">
                <a:solidFill>
                  <a:srgbClr val="242424"/>
                </a:solidFill>
                <a:effectLst/>
                <a:latin typeface="+mn-lt"/>
              </a:rPr>
              <a:t>reflektera över vad som fungerar bra på arbetsplatsen. Åtgärder för att förebygga risker och främja en god arbetsmiljö utförs och följs upp. </a:t>
            </a:r>
            <a:r>
              <a:rPr lang="sv-SE" sz="3200" dirty="0"/>
              <a:t>Verksamheten förbättras ständigt genom dialog och samverkan.</a:t>
            </a:r>
            <a:endParaRPr lang="sv-SE" sz="3200" dirty="0">
              <a:latin typeface="+mn-lt"/>
              <a:cs typeface="Times New Roman"/>
            </a:endParaRPr>
          </a:p>
          <a:p>
            <a:pPr marL="0" indent="0">
              <a:buNone/>
            </a:pPr>
            <a:endParaRPr lang="sv-SE" sz="3200" i="1" dirty="0">
              <a:latin typeface="Calibri"/>
              <a:cs typeface="Times New Roman"/>
            </a:endParaRPr>
          </a:p>
        </p:txBody>
      </p:sp>
    </p:spTree>
    <p:extLst>
      <p:ext uri="{BB962C8B-B14F-4D97-AF65-F5344CB8AC3E}">
        <p14:creationId xmlns:p14="http://schemas.microsoft.com/office/powerpoint/2010/main" val="154565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E3A3D2-EDEE-4FCF-B957-145AE9F6B15C}"/>
              </a:ext>
            </a:extLst>
          </p:cNvPr>
          <p:cNvSpPr>
            <a:spLocks noGrp="1"/>
          </p:cNvSpPr>
          <p:nvPr>
            <p:ph type="title"/>
          </p:nvPr>
        </p:nvSpPr>
        <p:spPr/>
        <p:txBody>
          <a:bodyPr/>
          <a:lstStyle/>
          <a:p>
            <a:r>
              <a:rPr lang="sv-SE" dirty="0">
                <a:solidFill>
                  <a:schemeClr val="accent1"/>
                </a:solidFill>
                <a:cs typeface="Arial"/>
              </a:rPr>
              <a:t>Tidiga insatser och arbetsanpassning</a:t>
            </a:r>
            <a:endParaRPr lang="sv-SE" dirty="0"/>
          </a:p>
        </p:txBody>
      </p:sp>
      <p:sp>
        <p:nvSpPr>
          <p:cNvPr id="3" name="Platshållare för innehåll 2">
            <a:extLst>
              <a:ext uri="{FF2B5EF4-FFF2-40B4-BE49-F238E27FC236}">
                <a16:creationId xmlns:a16="http://schemas.microsoft.com/office/drawing/2014/main" id="{CCE304D4-980F-4AC1-AEEE-5A0F3F41FCA9}"/>
              </a:ext>
            </a:extLst>
          </p:cNvPr>
          <p:cNvSpPr>
            <a:spLocks noGrp="1"/>
          </p:cNvSpPr>
          <p:nvPr>
            <p:ph sz="quarter" idx="15"/>
          </p:nvPr>
        </p:nvSpPr>
        <p:spPr/>
        <p:txBody>
          <a:bodyPr/>
          <a:lstStyle/>
          <a:p>
            <a:pPr marL="0" indent="0">
              <a:buNone/>
            </a:pPr>
            <a:r>
              <a:rPr lang="sv-SE" sz="3200" dirty="0">
                <a:effectLst/>
                <a:latin typeface="Calibri" panose="020F0502020204030204" pitchFamily="34" charset="0"/>
                <a:ea typeface="Calibri" panose="020F0502020204030204" pitchFamily="34" charset="0"/>
                <a:cs typeface="Times New Roman" panose="02020603050405020304" pitchFamily="18" charset="0"/>
              </a:rPr>
              <a:t>Kunskapen om sjukfrånvaromönster och arbetsrelaterade orsaker till sjukfrånvaro är god. Rutiner för kort- och långtidssjukfrånvaro finns, är väl kända och efterlevs. Alla uppmärksammar sin chef om de inte mår bra och chef agerar på tidiga signaler. Arbetsanpassning och andra tidiga insatser sker i dialog med medarbetare och andra aktörer så som företagshälsovård och försäkringskassa.</a:t>
            </a:r>
          </a:p>
          <a:p>
            <a:pPr marL="0" indent="0">
              <a:buNone/>
            </a:pPr>
            <a:endParaRPr lang="sv-SE" dirty="0"/>
          </a:p>
        </p:txBody>
      </p:sp>
    </p:spTree>
    <p:extLst>
      <p:ext uri="{BB962C8B-B14F-4D97-AF65-F5344CB8AC3E}">
        <p14:creationId xmlns:p14="http://schemas.microsoft.com/office/powerpoint/2010/main" val="1600211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Investera i arbetsmiljￃﾶ">
            <a:hlinkClick r:id="" action="ppaction://media"/>
            <a:extLst>
              <a:ext uri="{FF2B5EF4-FFF2-40B4-BE49-F238E27FC236}">
                <a16:creationId xmlns:a16="http://schemas.microsoft.com/office/drawing/2014/main" id="{F5B30135-1D80-434E-96A9-EF886E060794}"/>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5486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Rak 1">
            <a:extLst>
              <a:ext uri="{FF2B5EF4-FFF2-40B4-BE49-F238E27FC236}">
                <a16:creationId xmlns:a16="http://schemas.microsoft.com/office/drawing/2014/main" id="{E25E415B-B1E1-C747-807D-DDE67571E997}"/>
              </a:ext>
            </a:extLst>
          </p:cNvPr>
          <p:cNvCxnSpPr>
            <a:cxnSpLocks/>
          </p:cNvCxnSpPr>
          <p:nvPr/>
        </p:nvCxnSpPr>
        <p:spPr>
          <a:xfrm>
            <a:off x="7666930" y="1753207"/>
            <a:ext cx="0" cy="3492709"/>
          </a:xfrm>
          <a:prstGeom prst="line">
            <a:avLst/>
          </a:prstGeom>
          <a:ln w="44450" cap="rnd"/>
        </p:spPr>
        <p:style>
          <a:lnRef idx="1">
            <a:schemeClr val="dk1"/>
          </a:lnRef>
          <a:fillRef idx="0">
            <a:schemeClr val="dk1"/>
          </a:fillRef>
          <a:effectRef idx="0">
            <a:schemeClr val="dk1"/>
          </a:effectRef>
          <a:fontRef idx="minor">
            <a:schemeClr val="tx1"/>
          </a:fontRef>
        </p:style>
      </p:cxnSp>
      <p:cxnSp>
        <p:nvCxnSpPr>
          <p:cNvPr id="3" name="Rak 2">
            <a:extLst>
              <a:ext uri="{FF2B5EF4-FFF2-40B4-BE49-F238E27FC236}">
                <a16:creationId xmlns:a16="http://schemas.microsoft.com/office/drawing/2014/main" id="{295E4612-4561-7146-A74D-DCA096B9E5EF}"/>
              </a:ext>
            </a:extLst>
          </p:cNvPr>
          <p:cNvCxnSpPr>
            <a:cxnSpLocks/>
          </p:cNvCxnSpPr>
          <p:nvPr/>
        </p:nvCxnSpPr>
        <p:spPr>
          <a:xfrm>
            <a:off x="10342353" y="3284694"/>
            <a:ext cx="0" cy="1908000"/>
          </a:xfrm>
          <a:prstGeom prst="line">
            <a:avLst/>
          </a:prstGeom>
          <a:ln w="44450" cap="rnd"/>
        </p:spPr>
        <p:style>
          <a:lnRef idx="1">
            <a:schemeClr val="dk1"/>
          </a:lnRef>
          <a:fillRef idx="0">
            <a:schemeClr val="dk1"/>
          </a:fillRef>
          <a:effectRef idx="0">
            <a:schemeClr val="dk1"/>
          </a:effectRef>
          <a:fontRef idx="minor">
            <a:schemeClr val="tx1"/>
          </a:fontRef>
        </p:style>
      </p:cxnSp>
      <p:cxnSp>
        <p:nvCxnSpPr>
          <p:cNvPr id="4" name="Rak 3">
            <a:extLst>
              <a:ext uri="{FF2B5EF4-FFF2-40B4-BE49-F238E27FC236}">
                <a16:creationId xmlns:a16="http://schemas.microsoft.com/office/drawing/2014/main" id="{FE1F9C51-03FC-6B4A-B8F6-948E9B9C2D96}"/>
              </a:ext>
            </a:extLst>
          </p:cNvPr>
          <p:cNvCxnSpPr>
            <a:cxnSpLocks/>
          </p:cNvCxnSpPr>
          <p:nvPr/>
        </p:nvCxnSpPr>
        <p:spPr>
          <a:xfrm>
            <a:off x="4994773" y="3284694"/>
            <a:ext cx="0" cy="1944000"/>
          </a:xfrm>
          <a:prstGeom prst="line">
            <a:avLst/>
          </a:prstGeom>
          <a:ln w="44450" cap="rnd"/>
        </p:spPr>
        <p:style>
          <a:lnRef idx="1">
            <a:schemeClr val="dk1"/>
          </a:lnRef>
          <a:fillRef idx="0">
            <a:schemeClr val="dk1"/>
          </a:fillRef>
          <a:effectRef idx="0">
            <a:schemeClr val="dk1"/>
          </a:effectRef>
          <a:fontRef idx="minor">
            <a:schemeClr val="tx1"/>
          </a:fontRef>
        </p:style>
      </p:cxnSp>
      <p:sp>
        <p:nvSpPr>
          <p:cNvPr id="5" name="Rubrik 1">
            <a:extLst>
              <a:ext uri="{FF2B5EF4-FFF2-40B4-BE49-F238E27FC236}">
                <a16:creationId xmlns:a16="http://schemas.microsoft.com/office/drawing/2014/main" id="{B3F67856-D454-6C4D-AADE-AD4753F4108A}"/>
              </a:ext>
            </a:extLst>
          </p:cNvPr>
          <p:cNvSpPr txBox="1">
            <a:spLocks/>
          </p:cNvSpPr>
          <p:nvPr/>
        </p:nvSpPr>
        <p:spPr>
          <a:xfrm>
            <a:off x="709615" y="754015"/>
            <a:ext cx="3907045" cy="720080"/>
          </a:xfrm>
          <a:prstGeom prst="rect">
            <a:avLst/>
          </a:prstGeom>
        </p:spPr>
        <p:txBody>
          <a:bodyPr/>
          <a:lstStyle>
            <a:lvl1pPr algn="l" defTabSz="914400" rtl="0" eaLnBrk="1" latinLnBrk="0" hangingPunct="1">
              <a:spcBef>
                <a:spcPct val="0"/>
              </a:spcBef>
              <a:buNone/>
              <a:defRPr sz="3800" b="1" kern="0" baseline="0">
                <a:solidFill>
                  <a:schemeClr val="tx1"/>
                </a:solidFill>
                <a:latin typeface="+mj-lt"/>
                <a:ea typeface="+mj-ea"/>
                <a:cs typeface="Arial" pitchFamily="34" charset="0"/>
              </a:defRPr>
            </a:lvl1pPr>
          </a:lstStyle>
          <a:p>
            <a:r>
              <a:rPr lang="sv-SE"/>
              <a:t>Friskfaktorkedjan – på alla nivåer</a:t>
            </a:r>
          </a:p>
        </p:txBody>
      </p:sp>
      <p:pic>
        <p:nvPicPr>
          <p:cNvPr id="6" name="Bildobjekt 5">
            <a:extLst>
              <a:ext uri="{FF2B5EF4-FFF2-40B4-BE49-F238E27FC236}">
                <a16:creationId xmlns:a16="http://schemas.microsoft.com/office/drawing/2014/main" id="{FD9432D9-456F-E049-A099-C4E328322A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94371" y="653824"/>
            <a:ext cx="2350490" cy="1171222"/>
          </a:xfrm>
          <a:prstGeom prst="rect">
            <a:avLst/>
          </a:prstGeom>
        </p:spPr>
      </p:pic>
      <p:pic>
        <p:nvPicPr>
          <p:cNvPr id="7" name="Bildobjekt 6">
            <a:extLst>
              <a:ext uri="{FF2B5EF4-FFF2-40B4-BE49-F238E27FC236}">
                <a16:creationId xmlns:a16="http://schemas.microsoft.com/office/drawing/2014/main" id="{DCFAF9D3-96B7-E74E-97BC-EB3EF4DF03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94371" y="3559583"/>
            <a:ext cx="2350490" cy="1171222"/>
          </a:xfrm>
          <a:prstGeom prst="rect">
            <a:avLst/>
          </a:prstGeom>
        </p:spPr>
      </p:pic>
      <p:pic>
        <p:nvPicPr>
          <p:cNvPr id="8" name="Bildobjekt 7">
            <a:extLst>
              <a:ext uri="{FF2B5EF4-FFF2-40B4-BE49-F238E27FC236}">
                <a16:creationId xmlns:a16="http://schemas.microsoft.com/office/drawing/2014/main" id="{1DCEDEC2-48C8-E74D-AE0B-1C5B6130A4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21524" y="3559583"/>
            <a:ext cx="2350490" cy="1171222"/>
          </a:xfrm>
          <a:prstGeom prst="rect">
            <a:avLst/>
          </a:prstGeom>
        </p:spPr>
      </p:pic>
      <p:pic>
        <p:nvPicPr>
          <p:cNvPr id="9" name="Bildobjekt 8">
            <a:extLst>
              <a:ext uri="{FF2B5EF4-FFF2-40B4-BE49-F238E27FC236}">
                <a16:creationId xmlns:a16="http://schemas.microsoft.com/office/drawing/2014/main" id="{16E1D12F-B73E-E040-A14B-FC099E686EE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67218" y="3559583"/>
            <a:ext cx="2350490" cy="1171222"/>
          </a:xfrm>
          <a:prstGeom prst="rect">
            <a:avLst/>
          </a:prstGeom>
        </p:spPr>
      </p:pic>
      <p:pic>
        <p:nvPicPr>
          <p:cNvPr id="10" name="Bildobjekt 9">
            <a:extLst>
              <a:ext uri="{FF2B5EF4-FFF2-40B4-BE49-F238E27FC236}">
                <a16:creationId xmlns:a16="http://schemas.microsoft.com/office/drawing/2014/main" id="{8C1A6C3C-C640-3345-9B76-332FCE5C9D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94371" y="5088794"/>
            <a:ext cx="2350490" cy="1171222"/>
          </a:xfrm>
          <a:prstGeom prst="rect">
            <a:avLst/>
          </a:prstGeom>
        </p:spPr>
      </p:pic>
      <p:pic>
        <p:nvPicPr>
          <p:cNvPr id="11" name="Bildobjekt 10">
            <a:extLst>
              <a:ext uri="{FF2B5EF4-FFF2-40B4-BE49-F238E27FC236}">
                <a16:creationId xmlns:a16="http://schemas.microsoft.com/office/drawing/2014/main" id="{32F89B69-D75F-8440-9C2C-905C268C2F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17616" y="5088794"/>
            <a:ext cx="2350490" cy="1171222"/>
          </a:xfrm>
          <a:prstGeom prst="rect">
            <a:avLst/>
          </a:prstGeom>
        </p:spPr>
      </p:pic>
      <p:pic>
        <p:nvPicPr>
          <p:cNvPr id="12" name="Bildobjekt 11">
            <a:extLst>
              <a:ext uri="{FF2B5EF4-FFF2-40B4-BE49-F238E27FC236}">
                <a16:creationId xmlns:a16="http://schemas.microsoft.com/office/drawing/2014/main" id="{CF6F34F5-B116-D744-A47F-1E7843A732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71126" y="5088794"/>
            <a:ext cx="2350490" cy="1171222"/>
          </a:xfrm>
          <a:prstGeom prst="rect">
            <a:avLst/>
          </a:prstGeom>
        </p:spPr>
      </p:pic>
      <p:cxnSp>
        <p:nvCxnSpPr>
          <p:cNvPr id="13" name="Rak 12">
            <a:extLst>
              <a:ext uri="{FF2B5EF4-FFF2-40B4-BE49-F238E27FC236}">
                <a16:creationId xmlns:a16="http://schemas.microsoft.com/office/drawing/2014/main" id="{17CB1FA8-05C7-4044-86FC-9DD5B1D28475}"/>
              </a:ext>
            </a:extLst>
          </p:cNvPr>
          <p:cNvCxnSpPr>
            <a:cxnSpLocks/>
          </p:cNvCxnSpPr>
          <p:nvPr/>
        </p:nvCxnSpPr>
        <p:spPr>
          <a:xfrm>
            <a:off x="7666930" y="2490527"/>
            <a:ext cx="567837" cy="0"/>
          </a:xfrm>
          <a:prstGeom prst="line">
            <a:avLst/>
          </a:prstGeom>
          <a:ln w="4445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a:extLst>
              <a:ext uri="{FF2B5EF4-FFF2-40B4-BE49-F238E27FC236}">
                <a16:creationId xmlns:a16="http://schemas.microsoft.com/office/drawing/2014/main" id="{B69D7228-3C2D-3145-82BA-BA37BCDA93ED}"/>
              </a:ext>
            </a:extLst>
          </p:cNvPr>
          <p:cNvCxnSpPr>
            <a:cxnSpLocks/>
          </p:cNvCxnSpPr>
          <p:nvPr/>
        </p:nvCxnSpPr>
        <p:spPr>
          <a:xfrm>
            <a:off x="5000035" y="3285259"/>
            <a:ext cx="5342400" cy="0"/>
          </a:xfrm>
          <a:prstGeom prst="line">
            <a:avLst/>
          </a:prstGeom>
          <a:ln w="44450" cap="rnd">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Bildobjekt 14">
            <a:extLst>
              <a:ext uri="{FF2B5EF4-FFF2-40B4-BE49-F238E27FC236}">
                <a16:creationId xmlns:a16="http://schemas.microsoft.com/office/drawing/2014/main" id="{A05478B1-C83D-624A-A3C2-E61EB995B0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219135" y="1904916"/>
            <a:ext cx="2350490" cy="1171222"/>
          </a:xfrm>
          <a:prstGeom prst="rect">
            <a:avLst/>
          </a:prstGeom>
        </p:spPr>
      </p:pic>
      <p:pic>
        <p:nvPicPr>
          <p:cNvPr id="16" name="Bildobjekt 15">
            <a:extLst>
              <a:ext uri="{FF2B5EF4-FFF2-40B4-BE49-F238E27FC236}">
                <a16:creationId xmlns:a16="http://schemas.microsoft.com/office/drawing/2014/main" id="{A586A739-2FAA-E442-9698-07F705CD03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3999" y="686776"/>
            <a:ext cx="865862" cy="1116000"/>
          </a:xfrm>
          <a:prstGeom prst="rect">
            <a:avLst/>
          </a:prstGeom>
        </p:spPr>
      </p:pic>
      <p:pic>
        <p:nvPicPr>
          <p:cNvPr id="17" name="Bildobjekt 16" descr="En bild som visar ljus, ritning&#10;&#10;Automatiskt genererad beskrivning">
            <a:extLst>
              <a:ext uri="{FF2B5EF4-FFF2-40B4-BE49-F238E27FC236}">
                <a16:creationId xmlns:a16="http://schemas.microsoft.com/office/drawing/2014/main" id="{1E7066C8-2748-8F4C-864C-7BE0B3E8AC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6353" y="1994872"/>
            <a:ext cx="1656000" cy="893021"/>
          </a:xfrm>
          <a:prstGeom prst="rect">
            <a:avLst/>
          </a:prstGeom>
        </p:spPr>
      </p:pic>
      <p:pic>
        <p:nvPicPr>
          <p:cNvPr id="18" name="Bildobjekt 17">
            <a:extLst>
              <a:ext uri="{FF2B5EF4-FFF2-40B4-BE49-F238E27FC236}">
                <a16:creationId xmlns:a16="http://schemas.microsoft.com/office/drawing/2014/main" id="{376DE184-4044-A246-94D3-22CFA8DDC0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6660" y="3622566"/>
            <a:ext cx="540000" cy="1031785"/>
          </a:xfrm>
          <a:prstGeom prst="rect">
            <a:avLst/>
          </a:prstGeom>
        </p:spPr>
      </p:pic>
      <p:pic>
        <p:nvPicPr>
          <p:cNvPr id="19" name="Bildobjekt 18">
            <a:extLst>
              <a:ext uri="{FF2B5EF4-FFF2-40B4-BE49-F238E27FC236}">
                <a16:creationId xmlns:a16="http://schemas.microsoft.com/office/drawing/2014/main" id="{DF8CCEDB-60E4-304F-8193-9FFB864A7F9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2653" y="3623436"/>
            <a:ext cx="720000" cy="1019221"/>
          </a:xfrm>
          <a:prstGeom prst="rect">
            <a:avLst/>
          </a:prstGeom>
        </p:spPr>
      </p:pic>
      <p:pic>
        <p:nvPicPr>
          <p:cNvPr id="20" name="Bildobjekt 19">
            <a:extLst>
              <a:ext uri="{FF2B5EF4-FFF2-40B4-BE49-F238E27FC236}">
                <a16:creationId xmlns:a16="http://schemas.microsoft.com/office/drawing/2014/main" id="{94EA57FC-914D-A54E-A26D-C4F9136C3D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49683" y="3615713"/>
            <a:ext cx="864000" cy="1038638"/>
          </a:xfrm>
          <a:prstGeom prst="rect">
            <a:avLst/>
          </a:prstGeom>
        </p:spPr>
      </p:pic>
      <p:pic>
        <p:nvPicPr>
          <p:cNvPr id="21" name="Bildobjekt 20" descr="En bild som visar ritning, ljus&#10;&#10;Automatiskt genererad beskrivning">
            <a:extLst>
              <a:ext uri="{FF2B5EF4-FFF2-40B4-BE49-F238E27FC236}">
                <a16:creationId xmlns:a16="http://schemas.microsoft.com/office/drawing/2014/main" id="{EEAB7013-13FC-734C-8B1B-C3B2109F16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24353" y="5177354"/>
            <a:ext cx="1836000" cy="1029269"/>
          </a:xfrm>
          <a:prstGeom prst="rect">
            <a:avLst/>
          </a:prstGeom>
        </p:spPr>
      </p:pic>
      <p:pic>
        <p:nvPicPr>
          <p:cNvPr id="22" name="Bildobjekt 21" descr="En bild som visar ritning, ljus&#10;&#10;Automatiskt genererad beskrivning">
            <a:extLst>
              <a:ext uri="{FF2B5EF4-FFF2-40B4-BE49-F238E27FC236}">
                <a16:creationId xmlns:a16="http://schemas.microsoft.com/office/drawing/2014/main" id="{ABB2F8C3-9AC5-FA40-A904-AE806EF507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2699" y="5177354"/>
            <a:ext cx="1836000" cy="1029269"/>
          </a:xfrm>
          <a:prstGeom prst="rect">
            <a:avLst/>
          </a:prstGeom>
        </p:spPr>
      </p:pic>
      <p:pic>
        <p:nvPicPr>
          <p:cNvPr id="23" name="Bildobjekt 22" descr="En bild som visar ritning, ljus&#10;&#10;Automatiskt genererad beskrivning">
            <a:extLst>
              <a:ext uri="{FF2B5EF4-FFF2-40B4-BE49-F238E27FC236}">
                <a16:creationId xmlns:a16="http://schemas.microsoft.com/office/drawing/2014/main" id="{E433BC44-D7D0-0442-ACFC-5BC23D03F0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78769" y="5177354"/>
            <a:ext cx="1836000" cy="1029269"/>
          </a:xfrm>
          <a:prstGeom prst="rect">
            <a:avLst/>
          </a:prstGeom>
        </p:spPr>
      </p:pic>
    </p:spTree>
    <p:extLst>
      <p:ext uri="{BB962C8B-B14F-4D97-AF65-F5344CB8AC3E}">
        <p14:creationId xmlns:p14="http://schemas.microsoft.com/office/powerpoint/2010/main" val="2883062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ubrik 2">
            <a:extLst>
              <a:ext uri="{FF2B5EF4-FFF2-40B4-BE49-F238E27FC236}">
                <a16:creationId xmlns:a16="http://schemas.microsoft.com/office/drawing/2014/main" id="{A3C14751-838C-749B-9F74-8F2F1F3BFCAC}"/>
              </a:ext>
            </a:extLst>
          </p:cNvPr>
          <p:cNvSpPr txBox="1">
            <a:spLocks/>
          </p:cNvSpPr>
          <p:nvPr/>
        </p:nvSpPr>
        <p:spPr>
          <a:xfrm>
            <a:off x="707440" y="425131"/>
            <a:ext cx="10513168" cy="720080"/>
          </a:xfrm>
          <a:prstGeom prst="rect">
            <a:avLst/>
          </a:prstGeom>
        </p:spPr>
        <p:txBody>
          <a:bodyPr/>
          <a:lstStyle>
            <a:lvl1pPr algn="l" defTabSz="914400" rtl="0" eaLnBrk="1" latinLnBrk="0" hangingPunct="1">
              <a:spcBef>
                <a:spcPct val="0"/>
              </a:spcBef>
              <a:buNone/>
              <a:defRPr sz="3800" b="1" kern="0" baseline="0">
                <a:solidFill>
                  <a:schemeClr val="tx1"/>
                </a:solidFill>
                <a:latin typeface="+mj-lt"/>
                <a:ea typeface="+mj-ea"/>
                <a:cs typeface="Arial" pitchFamily="34" charset="0"/>
              </a:defRPr>
            </a:lvl1pPr>
          </a:lstStyle>
          <a:p>
            <a:r>
              <a:rPr lang="sv-SE" dirty="0"/>
              <a:t>Fokus på främjande arbete</a:t>
            </a:r>
          </a:p>
        </p:txBody>
      </p:sp>
      <p:grpSp>
        <p:nvGrpSpPr>
          <p:cNvPr id="34" name="Grupp 33">
            <a:extLst>
              <a:ext uri="{FF2B5EF4-FFF2-40B4-BE49-F238E27FC236}">
                <a16:creationId xmlns:a16="http://schemas.microsoft.com/office/drawing/2014/main" id="{B4AACD15-5481-2021-9EA8-C0D963941AFE}"/>
              </a:ext>
            </a:extLst>
          </p:cNvPr>
          <p:cNvGrpSpPr/>
          <p:nvPr/>
        </p:nvGrpSpPr>
        <p:grpSpPr>
          <a:xfrm>
            <a:off x="724892" y="1708415"/>
            <a:ext cx="7143201" cy="4168857"/>
            <a:chOff x="816332" y="1606991"/>
            <a:chExt cx="6186875" cy="3815124"/>
          </a:xfrm>
        </p:grpSpPr>
        <p:pic>
          <p:nvPicPr>
            <p:cNvPr id="35" name="Bildobjekt 34" descr="En bild som visar shoji, byggnad, fönster&#10;&#10;Automatiskt genererad beskrivning">
              <a:extLst>
                <a:ext uri="{FF2B5EF4-FFF2-40B4-BE49-F238E27FC236}">
                  <a16:creationId xmlns:a16="http://schemas.microsoft.com/office/drawing/2014/main" id="{83BE5BFB-BEF9-FDF4-ECF7-943B7A7B0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860" y="2102177"/>
              <a:ext cx="5881347" cy="3319938"/>
            </a:xfrm>
            <a:prstGeom prst="rect">
              <a:avLst/>
            </a:prstGeom>
          </p:spPr>
        </p:pic>
        <p:sp>
          <p:nvSpPr>
            <p:cNvPr id="36" name="textruta 35">
              <a:extLst>
                <a:ext uri="{FF2B5EF4-FFF2-40B4-BE49-F238E27FC236}">
                  <a16:creationId xmlns:a16="http://schemas.microsoft.com/office/drawing/2014/main" id="{6579F853-AE02-6018-2F53-23EACC101135}"/>
                </a:ext>
              </a:extLst>
            </p:cNvPr>
            <p:cNvSpPr txBox="1"/>
            <p:nvPr/>
          </p:nvSpPr>
          <p:spPr>
            <a:xfrm>
              <a:off x="1124512" y="1606991"/>
              <a:ext cx="1458431" cy="461665"/>
            </a:xfrm>
            <a:prstGeom prst="rect">
              <a:avLst/>
            </a:prstGeom>
            <a:noFill/>
          </p:spPr>
          <p:txBody>
            <a:bodyPr wrap="square" rtlCol="0">
              <a:spAutoFit/>
            </a:bodyPr>
            <a:lstStyle/>
            <a:p>
              <a:pPr algn="ctr"/>
              <a:r>
                <a:rPr lang="sv-SE" sz="1200" b="1"/>
                <a:t>EFTERHJÄLPANDE/</a:t>
              </a:r>
              <a:br>
                <a:rPr lang="sv-SE" sz="1200" b="1"/>
              </a:br>
              <a:r>
                <a:rPr lang="sv-SE" sz="1200" b="1"/>
                <a:t>ÅTERSKAPANDE</a:t>
              </a:r>
            </a:p>
          </p:txBody>
        </p:sp>
        <p:sp>
          <p:nvSpPr>
            <p:cNvPr id="37" name="textruta 36">
              <a:extLst>
                <a:ext uri="{FF2B5EF4-FFF2-40B4-BE49-F238E27FC236}">
                  <a16:creationId xmlns:a16="http://schemas.microsoft.com/office/drawing/2014/main" id="{0F604B66-A2CD-13D8-D399-676A263FFB50}"/>
                </a:ext>
              </a:extLst>
            </p:cNvPr>
            <p:cNvSpPr txBox="1"/>
            <p:nvPr/>
          </p:nvSpPr>
          <p:spPr>
            <a:xfrm rot="16200000">
              <a:off x="361207" y="2487129"/>
              <a:ext cx="1187251" cy="276999"/>
            </a:xfrm>
            <a:prstGeom prst="rect">
              <a:avLst/>
            </a:prstGeom>
            <a:noFill/>
          </p:spPr>
          <p:txBody>
            <a:bodyPr wrap="square" rtlCol="0">
              <a:spAutoFit/>
            </a:bodyPr>
            <a:lstStyle/>
            <a:p>
              <a:pPr algn="ctr"/>
              <a:r>
                <a:rPr lang="sv-SE" sz="1200" b="1"/>
                <a:t>ORGANISATION</a:t>
              </a:r>
              <a:endParaRPr lang="sv-SE" sz="1200"/>
            </a:p>
          </p:txBody>
        </p:sp>
        <p:sp>
          <p:nvSpPr>
            <p:cNvPr id="38" name="textruta 37">
              <a:extLst>
                <a:ext uri="{FF2B5EF4-FFF2-40B4-BE49-F238E27FC236}">
                  <a16:creationId xmlns:a16="http://schemas.microsoft.com/office/drawing/2014/main" id="{A2A38453-5F36-2C7F-86CB-79647E3FA5B5}"/>
                </a:ext>
              </a:extLst>
            </p:cNvPr>
            <p:cNvSpPr txBox="1"/>
            <p:nvPr/>
          </p:nvSpPr>
          <p:spPr>
            <a:xfrm rot="16200000">
              <a:off x="429287" y="3619098"/>
              <a:ext cx="1051089" cy="276999"/>
            </a:xfrm>
            <a:prstGeom prst="rect">
              <a:avLst/>
            </a:prstGeom>
            <a:noFill/>
          </p:spPr>
          <p:txBody>
            <a:bodyPr wrap="square" rtlCol="0">
              <a:spAutoFit/>
            </a:bodyPr>
            <a:lstStyle/>
            <a:p>
              <a:pPr algn="ctr"/>
              <a:r>
                <a:rPr lang="sv-SE" sz="1200" b="1"/>
                <a:t>GRUPP</a:t>
              </a:r>
              <a:endParaRPr lang="sv-SE" sz="1200"/>
            </a:p>
          </p:txBody>
        </p:sp>
        <p:sp>
          <p:nvSpPr>
            <p:cNvPr id="39" name="textruta 38">
              <a:extLst>
                <a:ext uri="{FF2B5EF4-FFF2-40B4-BE49-F238E27FC236}">
                  <a16:creationId xmlns:a16="http://schemas.microsoft.com/office/drawing/2014/main" id="{58F74D4E-EDBC-109B-6E28-F3C36CBD593C}"/>
                </a:ext>
              </a:extLst>
            </p:cNvPr>
            <p:cNvSpPr txBox="1"/>
            <p:nvPr/>
          </p:nvSpPr>
          <p:spPr>
            <a:xfrm rot="16200000">
              <a:off x="429288" y="4753293"/>
              <a:ext cx="1051089" cy="276999"/>
            </a:xfrm>
            <a:prstGeom prst="rect">
              <a:avLst/>
            </a:prstGeom>
            <a:noFill/>
          </p:spPr>
          <p:txBody>
            <a:bodyPr wrap="square" rtlCol="0">
              <a:spAutoFit/>
            </a:bodyPr>
            <a:lstStyle/>
            <a:p>
              <a:pPr algn="ctr"/>
              <a:r>
                <a:rPr lang="sv-SE" sz="1200" b="1"/>
                <a:t>INDIVID</a:t>
              </a:r>
              <a:endParaRPr lang="sv-SE" sz="1200"/>
            </a:p>
          </p:txBody>
        </p:sp>
        <p:sp>
          <p:nvSpPr>
            <p:cNvPr id="40" name="textruta 39">
              <a:extLst>
                <a:ext uri="{FF2B5EF4-FFF2-40B4-BE49-F238E27FC236}">
                  <a16:creationId xmlns:a16="http://schemas.microsoft.com/office/drawing/2014/main" id="{C2815768-7F68-B50E-8708-667D7E44384E}"/>
                </a:ext>
              </a:extLst>
            </p:cNvPr>
            <p:cNvSpPr txBox="1"/>
            <p:nvPr/>
          </p:nvSpPr>
          <p:spPr>
            <a:xfrm>
              <a:off x="2661081" y="1776268"/>
              <a:ext cx="1929773" cy="276999"/>
            </a:xfrm>
            <a:prstGeom prst="rect">
              <a:avLst/>
            </a:prstGeom>
            <a:noFill/>
          </p:spPr>
          <p:txBody>
            <a:bodyPr wrap="square" rtlCol="0">
              <a:spAutoFit/>
            </a:bodyPr>
            <a:lstStyle/>
            <a:p>
              <a:pPr algn="ctr"/>
              <a:r>
                <a:rPr lang="sv-SE" sz="1200" b="1"/>
                <a:t>FÖREBYGGANDE</a:t>
              </a:r>
            </a:p>
          </p:txBody>
        </p:sp>
        <p:sp>
          <p:nvSpPr>
            <p:cNvPr id="41" name="textruta 40">
              <a:extLst>
                <a:ext uri="{FF2B5EF4-FFF2-40B4-BE49-F238E27FC236}">
                  <a16:creationId xmlns:a16="http://schemas.microsoft.com/office/drawing/2014/main" id="{5FCD792B-6C22-9477-92DF-BFD204576083}"/>
                </a:ext>
              </a:extLst>
            </p:cNvPr>
            <p:cNvSpPr txBox="1"/>
            <p:nvPr/>
          </p:nvSpPr>
          <p:spPr>
            <a:xfrm>
              <a:off x="4687844" y="1776268"/>
              <a:ext cx="2315363" cy="276999"/>
            </a:xfrm>
            <a:prstGeom prst="rect">
              <a:avLst/>
            </a:prstGeom>
            <a:noFill/>
          </p:spPr>
          <p:txBody>
            <a:bodyPr wrap="square" rtlCol="0">
              <a:spAutoFit/>
            </a:bodyPr>
            <a:lstStyle/>
            <a:p>
              <a:pPr algn="ctr"/>
              <a:r>
                <a:rPr lang="sv-SE" sz="1200" b="1"/>
                <a:t>FRÄMJANDE</a:t>
              </a:r>
            </a:p>
          </p:txBody>
        </p:sp>
      </p:grpSp>
      <p:pic>
        <p:nvPicPr>
          <p:cNvPr id="42" name="Bildobjekt 41">
            <a:extLst>
              <a:ext uri="{FF2B5EF4-FFF2-40B4-BE49-F238E27FC236}">
                <a16:creationId xmlns:a16="http://schemas.microsoft.com/office/drawing/2014/main" id="{CA5278DD-58B4-B626-9B6E-1821EE2040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3383" y="2776089"/>
            <a:ext cx="4286594" cy="2656481"/>
          </a:xfrm>
          <a:prstGeom prst="rect">
            <a:avLst/>
          </a:prstGeom>
        </p:spPr>
      </p:pic>
    </p:spTree>
    <p:extLst>
      <p:ext uri="{BB962C8B-B14F-4D97-AF65-F5344CB8AC3E}">
        <p14:creationId xmlns:p14="http://schemas.microsoft.com/office/powerpoint/2010/main" val="34494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4262B6EB-BB96-4F4B-BCB5-373A98EAC5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737" b="14552"/>
          <a:stretch/>
        </p:blipFill>
        <p:spPr>
          <a:xfrm>
            <a:off x="602870" y="620688"/>
            <a:ext cx="10958329" cy="5472608"/>
          </a:xfrm>
          <a:prstGeom prst="rect">
            <a:avLst/>
          </a:prstGeom>
        </p:spPr>
      </p:pic>
      <p:pic>
        <p:nvPicPr>
          <p:cNvPr id="3" name="Bildobjekt 2">
            <a:extLst>
              <a:ext uri="{FF2B5EF4-FFF2-40B4-BE49-F238E27FC236}">
                <a16:creationId xmlns:a16="http://schemas.microsoft.com/office/drawing/2014/main" id="{B117D2F8-0CB5-9444-9FD6-A0DD93664F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392" y="5647905"/>
            <a:ext cx="2772895" cy="1021455"/>
          </a:xfrm>
          <a:prstGeom prst="rect">
            <a:avLst/>
          </a:prstGeom>
        </p:spPr>
      </p:pic>
    </p:spTree>
    <p:extLst>
      <p:ext uri="{BB962C8B-B14F-4D97-AF65-F5344CB8AC3E}">
        <p14:creationId xmlns:p14="http://schemas.microsoft.com/office/powerpoint/2010/main" val="210499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88B449-ABF4-4BB0-BAC5-0814BD792269}"/>
              </a:ext>
            </a:extLst>
          </p:cNvPr>
          <p:cNvSpPr>
            <a:spLocks noGrp="1"/>
          </p:cNvSpPr>
          <p:nvPr>
            <p:ph type="title"/>
          </p:nvPr>
        </p:nvSpPr>
        <p:spPr/>
        <p:txBody>
          <a:bodyPr/>
          <a:lstStyle/>
          <a:p>
            <a:r>
              <a:rPr lang="sv-SE" dirty="0"/>
              <a:t>Digital friskfaktorvernissage – instruktion </a:t>
            </a:r>
          </a:p>
        </p:txBody>
      </p:sp>
      <p:sp>
        <p:nvSpPr>
          <p:cNvPr id="3" name="Platshållare för innehåll 2">
            <a:extLst>
              <a:ext uri="{FF2B5EF4-FFF2-40B4-BE49-F238E27FC236}">
                <a16:creationId xmlns:a16="http://schemas.microsoft.com/office/drawing/2014/main" id="{C43FC1FD-542B-79F3-01D1-064F305DBA79}"/>
              </a:ext>
            </a:extLst>
          </p:cNvPr>
          <p:cNvSpPr>
            <a:spLocks noGrp="1"/>
          </p:cNvSpPr>
          <p:nvPr>
            <p:ph sz="quarter" idx="15"/>
          </p:nvPr>
        </p:nvSpPr>
        <p:spPr>
          <a:xfrm>
            <a:off x="1055440" y="1772816"/>
            <a:ext cx="5616624" cy="4174783"/>
          </a:xfrm>
        </p:spPr>
        <p:txBody>
          <a:bodyPr/>
          <a:lstStyle/>
          <a:p>
            <a:r>
              <a:rPr lang="sv-SE" sz="2000" dirty="0"/>
              <a:t>Ni har X minuter på er att föra dialog om varje friskfaktor.</a:t>
            </a:r>
          </a:p>
          <a:p>
            <a:r>
              <a:rPr lang="sv-SE" sz="2000" dirty="0"/>
              <a:t>Utse någon som håller tiden, t ex med hjälp av mobilens timerfunktion.</a:t>
            </a:r>
          </a:p>
          <a:p>
            <a:r>
              <a:rPr lang="sv-SE" sz="2000" dirty="0"/>
              <a:t>Se till att en person dokumenterar svaren på nedanstående uppgift och mejlar dem till….</a:t>
            </a:r>
          </a:p>
          <a:p>
            <a:r>
              <a:rPr lang="sv-SE" sz="2000" dirty="0"/>
              <a:t>Använd gärna materialet ”Individuella friskfaktorhjul” som innehåller ett friskfaktorhjul för den individuella skattningen. Där finns definitionerna på alla friskfaktorer och utrymme att anteckna vilka konkreta handlingar och aktiviteter som görs idag för att stärka respektive friskfaktor. </a:t>
            </a:r>
          </a:p>
          <a:p>
            <a:pPr marL="0" indent="0">
              <a:buNone/>
            </a:pPr>
            <a:endParaRPr lang="sv-SE" dirty="0"/>
          </a:p>
        </p:txBody>
      </p:sp>
      <p:pic>
        <p:nvPicPr>
          <p:cNvPr id="9" name="Platshållare för bild 8">
            <a:extLst>
              <a:ext uri="{FF2B5EF4-FFF2-40B4-BE49-F238E27FC236}">
                <a16:creationId xmlns:a16="http://schemas.microsoft.com/office/drawing/2014/main" id="{3FDE1753-3B2E-3AF7-A161-8DE66E2437C6}"/>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5850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88B449-ABF4-4BB0-BAC5-0814BD792269}"/>
              </a:ext>
            </a:extLst>
          </p:cNvPr>
          <p:cNvSpPr>
            <a:spLocks noGrp="1"/>
          </p:cNvSpPr>
          <p:nvPr>
            <p:ph type="title"/>
          </p:nvPr>
        </p:nvSpPr>
        <p:spPr/>
        <p:txBody>
          <a:bodyPr/>
          <a:lstStyle/>
          <a:p>
            <a:r>
              <a:rPr lang="sv-SE" dirty="0"/>
              <a:t>Frågeställningar och uppgift</a:t>
            </a:r>
          </a:p>
        </p:txBody>
      </p:sp>
      <p:sp>
        <p:nvSpPr>
          <p:cNvPr id="3" name="Platshållare för innehåll 2">
            <a:extLst>
              <a:ext uri="{FF2B5EF4-FFF2-40B4-BE49-F238E27FC236}">
                <a16:creationId xmlns:a16="http://schemas.microsoft.com/office/drawing/2014/main" id="{C43FC1FD-542B-79F3-01D1-064F305DBA79}"/>
              </a:ext>
            </a:extLst>
          </p:cNvPr>
          <p:cNvSpPr>
            <a:spLocks noGrp="1"/>
          </p:cNvSpPr>
          <p:nvPr>
            <p:ph sz="quarter" idx="15"/>
          </p:nvPr>
        </p:nvSpPr>
        <p:spPr>
          <a:xfrm>
            <a:off x="1055440" y="1772816"/>
            <a:ext cx="5040560" cy="4174783"/>
          </a:xfrm>
        </p:spPr>
        <p:txBody>
          <a:bodyPr/>
          <a:lstStyle/>
          <a:p>
            <a:pPr marL="342900" indent="-342900">
              <a:buFont typeface="Arial" panose="020B0604020202020204" pitchFamily="34" charset="0"/>
              <a:buChar char="•"/>
            </a:pPr>
            <a:r>
              <a:rPr lang="sv-SE" sz="2400" dirty="0"/>
              <a:t>Ge exempel på konkreta handlingar och aktiviteter som du gör idag för att leva upp till denna friskfaktor.</a:t>
            </a:r>
          </a:p>
          <a:p>
            <a:pPr marL="171450" indent="-171450">
              <a:buFont typeface="Arial" panose="020B0604020202020204" pitchFamily="34" charset="0"/>
              <a:buChar char="•"/>
            </a:pPr>
            <a:endParaRPr lang="sv-SE" sz="1100" dirty="0"/>
          </a:p>
          <a:p>
            <a:pPr marL="342900" indent="-342900">
              <a:buFont typeface="Arial" panose="020B0604020202020204" pitchFamily="34" charset="0"/>
              <a:buChar char="•"/>
            </a:pPr>
            <a:r>
              <a:rPr lang="sv-SE" sz="2400" dirty="0"/>
              <a:t>Ge exempel på vad som skulle kunna göras för att ytterligare stärka denna friskfaktor.</a:t>
            </a:r>
          </a:p>
          <a:p>
            <a:pPr marL="342900" indent="-342900">
              <a:buFont typeface="Arial" panose="020B0604020202020204" pitchFamily="34" charset="0"/>
              <a:buChar char="•"/>
            </a:pPr>
            <a:endParaRPr lang="sv-SE" sz="2400" dirty="0"/>
          </a:p>
          <a:p>
            <a:pPr marL="342900" indent="-342900">
              <a:buFont typeface="Arial" panose="020B0604020202020204" pitchFamily="34" charset="0"/>
              <a:buChar char="•"/>
            </a:pPr>
            <a:r>
              <a:rPr kumimoji="0" lang="sv-SE" sz="2400" b="1" i="0" u="none" strike="noStrike" kern="1200" cap="none" spc="0" normalizeH="0" baseline="0" noProof="0" dirty="0">
                <a:ln>
                  <a:noFill/>
                </a:ln>
                <a:effectLst/>
                <a:uLnTx/>
                <a:uFillTx/>
                <a:latin typeface="Calibri"/>
                <a:ea typeface="+mn-ea"/>
                <a:cs typeface="+mn-cs"/>
              </a:rPr>
              <a:t>Skatta individuellt </a:t>
            </a:r>
            <a:r>
              <a:rPr kumimoji="0" lang="sv-SE" sz="2400" b="0" i="0" u="none" strike="noStrike" kern="1200" cap="none" spc="0" normalizeH="0" baseline="0" noProof="0" dirty="0">
                <a:ln>
                  <a:noFill/>
                </a:ln>
                <a:effectLst/>
                <a:uLnTx/>
                <a:uFillTx/>
                <a:latin typeface="Calibri"/>
                <a:ea typeface="+mn-ea"/>
                <a:cs typeface="+mn-cs"/>
              </a:rPr>
              <a:t>hur stark/svag respektive friskfaktor är i </a:t>
            </a:r>
            <a:r>
              <a:rPr kumimoji="0" lang="sv-SE" sz="2400" b="1" i="0" u="none" strike="noStrike" kern="1200" cap="none" spc="0" normalizeH="0" baseline="0" noProof="0" dirty="0">
                <a:ln>
                  <a:noFill/>
                </a:ln>
                <a:effectLst/>
                <a:uLnTx/>
                <a:uFillTx/>
                <a:latin typeface="Calibri"/>
                <a:ea typeface="+mn-ea"/>
                <a:cs typeface="+mn-cs"/>
              </a:rPr>
              <a:t>nuläget i den arbetsmiljö du rör dig i</a:t>
            </a:r>
            <a:r>
              <a:rPr kumimoji="0" lang="sv-SE" sz="2400" b="0" i="0" u="none" strike="noStrike" kern="1200" cap="none" spc="0" normalizeH="0" baseline="0" noProof="0" dirty="0">
                <a:ln>
                  <a:noFill/>
                </a:ln>
                <a:effectLst/>
                <a:uLnTx/>
                <a:uFillTx/>
                <a:latin typeface="Calibri"/>
                <a:ea typeface="+mn-ea"/>
                <a:cs typeface="+mn-cs"/>
              </a:rPr>
              <a:t>. </a:t>
            </a:r>
            <a:endParaRPr lang="sv-SE" sz="2400" dirty="0"/>
          </a:p>
        </p:txBody>
      </p:sp>
      <p:pic>
        <p:nvPicPr>
          <p:cNvPr id="11" name="Platshållare för bild 10">
            <a:extLst>
              <a:ext uri="{FF2B5EF4-FFF2-40B4-BE49-F238E27FC236}">
                <a16:creationId xmlns:a16="http://schemas.microsoft.com/office/drawing/2014/main" id="{5AAB8622-4EE2-96CD-1BFA-560126782454}"/>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235994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8BE90A08-7F2D-578E-104A-EBE4167E013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2" b="32"/>
          <a:stretch>
            <a:fillRect/>
          </a:stretch>
        </p:blipFill>
        <p:spPr/>
      </p:pic>
      <p:sp>
        <p:nvSpPr>
          <p:cNvPr id="6" name="Platshållare för text 5">
            <a:extLst>
              <a:ext uri="{FF2B5EF4-FFF2-40B4-BE49-F238E27FC236}">
                <a16:creationId xmlns:a16="http://schemas.microsoft.com/office/drawing/2014/main" id="{BA9EF977-37C1-305A-6FE5-F257B489EB08}"/>
              </a:ext>
            </a:extLst>
          </p:cNvPr>
          <p:cNvSpPr>
            <a:spLocks noGrp="1"/>
          </p:cNvSpPr>
          <p:nvPr>
            <p:ph type="body" sz="quarter" idx="10"/>
          </p:nvPr>
        </p:nvSpPr>
        <p:spPr/>
        <p:txBody>
          <a:bodyPr/>
          <a:lstStyle/>
          <a:p>
            <a:endParaRPr lang="sv-SE" dirty="0"/>
          </a:p>
        </p:txBody>
      </p:sp>
      <p:sp>
        <p:nvSpPr>
          <p:cNvPr id="12" name="Rubrik 1">
            <a:extLst>
              <a:ext uri="{FF2B5EF4-FFF2-40B4-BE49-F238E27FC236}">
                <a16:creationId xmlns:a16="http://schemas.microsoft.com/office/drawing/2014/main" id="{9B998BD9-FCBB-56D4-1248-A427B41A887F}"/>
              </a:ext>
            </a:extLst>
          </p:cNvPr>
          <p:cNvSpPr>
            <a:spLocks noGrp="1"/>
          </p:cNvSpPr>
          <p:nvPr>
            <p:ph type="body" sz="quarter" idx="13"/>
          </p:nvPr>
        </p:nvSpPr>
        <p:spPr>
          <a:xfrm>
            <a:off x="7536160" y="4581128"/>
            <a:ext cx="4456112" cy="611187"/>
          </a:xfrm>
        </p:spPr>
        <p:txBody>
          <a:bodyPr/>
          <a:lstStyle/>
          <a:p>
            <a:r>
              <a:rPr lang="sv-SE" dirty="0"/>
              <a:t>Dialog om resultatet</a:t>
            </a:r>
          </a:p>
        </p:txBody>
      </p:sp>
    </p:spTree>
    <p:extLst>
      <p:ext uri="{BB962C8B-B14F-4D97-AF65-F5344CB8AC3E}">
        <p14:creationId xmlns:p14="http://schemas.microsoft.com/office/powerpoint/2010/main" val="3943630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50FC0E-FE94-30C3-4ADC-A19A239FA52A}"/>
              </a:ext>
            </a:extLst>
          </p:cNvPr>
          <p:cNvSpPr>
            <a:spLocks noGrp="1"/>
          </p:cNvSpPr>
          <p:nvPr>
            <p:ph type="title"/>
          </p:nvPr>
        </p:nvSpPr>
        <p:spPr/>
        <p:txBody>
          <a:bodyPr/>
          <a:lstStyle/>
          <a:p>
            <a:r>
              <a:rPr lang="sv-SE" dirty="0"/>
              <a:t>Avslutning</a:t>
            </a:r>
          </a:p>
        </p:txBody>
      </p:sp>
      <p:sp>
        <p:nvSpPr>
          <p:cNvPr id="4" name="Platshållare för text 3">
            <a:extLst>
              <a:ext uri="{FF2B5EF4-FFF2-40B4-BE49-F238E27FC236}">
                <a16:creationId xmlns:a16="http://schemas.microsoft.com/office/drawing/2014/main" id="{6798CA09-A559-8EB9-BDF1-6127E63215C1}"/>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481194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91348"/>
      </p:ext>
    </p:extLst>
  </p:cSld>
  <p:clrMapOvr>
    <a:masterClrMapping/>
  </p:clrMapOvr>
</p:sld>
</file>

<file path=ppt/theme/theme1.xml><?xml version="1.0" encoding="utf-8"?>
<a:theme xmlns:a="http://schemas.openxmlformats.org/drawingml/2006/main" name="Suntarbetsliv">
  <a:themeElements>
    <a:clrScheme name="Suntarbetsliv">
      <a:dk1>
        <a:srgbClr val="000B3C"/>
      </a:dk1>
      <a:lt1>
        <a:srgbClr val="FDEDE5"/>
      </a:lt1>
      <a:dk2>
        <a:srgbClr val="EB5200"/>
      </a:dk2>
      <a:lt2>
        <a:srgbClr val="FFFFFF"/>
      </a:lt2>
      <a:accent1>
        <a:srgbClr val="EB5200"/>
      </a:accent1>
      <a:accent2>
        <a:srgbClr val="000B3C"/>
      </a:accent2>
      <a:accent3>
        <a:srgbClr val="00994F"/>
      </a:accent3>
      <a:accent4>
        <a:srgbClr val="A64DFF"/>
      </a:accent4>
      <a:accent5>
        <a:srgbClr val="E81147"/>
      </a:accent5>
      <a:accent6>
        <a:srgbClr val="FFEF5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t">
        <a:noAutofit/>
      </a:bodyPr>
      <a:lstStyle>
        <a:defPPr algn="l">
          <a:defRPr sz="1800" b="0" dirty="0" smtClean="0">
            <a:solidFill>
              <a:schemeClr val="tx1"/>
            </a:solidFill>
          </a:defRPr>
        </a:defPPr>
      </a:lstStyle>
    </a:txDef>
  </a:objectDefaults>
  <a:extraClrSchemeLst/>
  <a:extLst>
    <a:ext uri="{05A4C25C-085E-4340-85A3-A5531E510DB2}">
      <thm15:themeFamily xmlns:thm15="http://schemas.microsoft.com/office/thememl/2012/main" name="Suntarbetsliv presentation mall 2023_v1" id="{0313D934-F011-4A58-905B-45E0D43953D2}" vid="{1EAF83A4-08DC-41C8-BE4E-B3159A3F27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395175a-83d6-4cca-8e00-0d2518442864">
      <UserInfo>
        <DisplayName>Victoria Magnusson</DisplayName>
        <AccountId>34</AccountId>
        <AccountType/>
      </UserInfo>
    </SharedWithUsers>
    <dt xmlns="1a6e3fa1-c333-471c-82e6-93548a95aedd" xsi:nil="true"/>
    <TaxCatchAll xmlns="6395175a-83d6-4cca-8e00-0d2518442864" xsi:nil="true"/>
    <lcf76f155ced4ddcb4097134ff3c332f xmlns="1a6e3fa1-c333-471c-82e6-93548a95aed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B1551543DB3FA47B7DB2D7F90BA707C" ma:contentTypeVersion="17" ma:contentTypeDescription="Skapa ett nytt dokument." ma:contentTypeScope="" ma:versionID="4109dfb8805ba370b8442939da634fcd">
  <xsd:schema xmlns:xsd="http://www.w3.org/2001/XMLSchema" xmlns:xs="http://www.w3.org/2001/XMLSchema" xmlns:p="http://schemas.microsoft.com/office/2006/metadata/properties" xmlns:ns2="1a6e3fa1-c333-471c-82e6-93548a95aedd" xmlns:ns3="6395175a-83d6-4cca-8e00-0d2518442864" targetNamespace="http://schemas.microsoft.com/office/2006/metadata/properties" ma:root="true" ma:fieldsID="b81136560279e6a54745a3a95bcaecb4" ns2:_="" ns3:_="">
    <xsd:import namespace="1a6e3fa1-c333-471c-82e6-93548a95aedd"/>
    <xsd:import namespace="6395175a-83d6-4cca-8e00-0d2518442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dt"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e3fa1-c333-471c-82e6-93548a95ae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t" ma:index="20" nillable="true" ma:displayName="dt" ma:format="DateTime" ma:internalName="dt">
      <xsd:simpleType>
        <xsd:restriction base="dms:DateTim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395175a-83d6-4cca-8e00-0d2518442864"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30afb843-5cf9-4927-ab6f-d94dd58f7248}" ma:internalName="TaxCatchAll" ma:showField="CatchAllData" ma:web="6395175a-83d6-4cca-8e00-0d2518442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96112E-0E4A-4180-9518-827D2C14217D}">
  <ds:schemaRefs>
    <ds:schemaRef ds:uri="http://schemas.microsoft.com/sharepoint/v3/contenttype/forms"/>
  </ds:schemaRefs>
</ds:datastoreItem>
</file>

<file path=customXml/itemProps2.xml><?xml version="1.0" encoding="utf-8"?>
<ds:datastoreItem xmlns:ds="http://schemas.openxmlformats.org/officeDocument/2006/customXml" ds:itemID="{FD4D60B0-E4D7-4874-AEC8-867219D5A339}">
  <ds:schemaRefs>
    <ds:schemaRef ds:uri="http://schemas.microsoft.com/office/infopath/2007/PartnerControls"/>
    <ds:schemaRef ds:uri="http://schemas.microsoft.com/office/2006/documentManagement/types"/>
    <ds:schemaRef ds:uri="http://www.w3.org/XML/1998/namespace"/>
    <ds:schemaRef ds:uri="http://purl.org/dc/terms/"/>
    <ds:schemaRef ds:uri="http://schemas.microsoft.com/office/2006/metadata/properties"/>
    <ds:schemaRef ds:uri="e5f60084-22a9-476e-89d5-f9307878076f"/>
    <ds:schemaRef ds:uri="http://purl.org/dc/elements/1.1/"/>
    <ds:schemaRef ds:uri="http://schemas.openxmlformats.org/package/2006/metadata/core-properties"/>
    <ds:schemaRef ds:uri="3678f1be-9cf9-4b49-9c4f-ee3d5e11d76e"/>
    <ds:schemaRef ds:uri="http://purl.org/dc/dcmitype/"/>
  </ds:schemaRefs>
</ds:datastoreItem>
</file>

<file path=customXml/itemProps3.xml><?xml version="1.0" encoding="utf-8"?>
<ds:datastoreItem xmlns:ds="http://schemas.openxmlformats.org/officeDocument/2006/customXml" ds:itemID="{A57AA53C-F658-4799-A6B4-87D2CAF51E77}"/>
</file>

<file path=docProps/app.xml><?xml version="1.0" encoding="utf-8"?>
<Properties xmlns="http://schemas.openxmlformats.org/officeDocument/2006/extended-properties" xmlns:vt="http://schemas.openxmlformats.org/officeDocument/2006/docPropsVTypes">
  <Template>Suntarbetsliv presentation mall 2023_v1.1</Template>
  <TotalTime>39</TotalTime>
  <Words>2239</Words>
  <Application>Microsoft Office PowerPoint</Application>
  <PresentationFormat>Bredbild</PresentationFormat>
  <Paragraphs>122</Paragraphs>
  <Slides>24</Slides>
  <Notes>22</Notes>
  <HiddenSlides>0</HiddenSlides>
  <MMClips>2</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24</vt:i4>
      </vt:variant>
    </vt:vector>
  </HeadingPairs>
  <TitlesOfParts>
    <vt:vector size="28" baseType="lpstr">
      <vt:lpstr>Arial</vt:lpstr>
      <vt:lpstr>Arial</vt:lpstr>
      <vt:lpstr>Calibri</vt:lpstr>
      <vt:lpstr>Suntarbetsliv</vt:lpstr>
      <vt:lpstr>Introduktion till dig som håller i workshopen </vt:lpstr>
      <vt:lpstr>Introduktion till dig som håller i workshopen</vt:lpstr>
      <vt:lpstr>Introduktion till dig som håller i workshopen </vt:lpstr>
      <vt:lpstr>PowerPoint-presentation</vt:lpstr>
      <vt:lpstr>PowerPoint-presentation</vt:lpstr>
      <vt:lpstr>PowerPoint-presentation</vt:lpstr>
      <vt:lpstr>PowerPoint-presentation</vt:lpstr>
      <vt:lpstr>Rättvis och transparent organisation</vt:lpstr>
      <vt:lpstr>Närvarande, tillitsfullt och engagerat ledarskap</vt:lpstr>
      <vt:lpstr>Delaktighet och inflytande</vt:lpstr>
      <vt:lpstr>Kommunikation och återkoppling</vt:lpstr>
      <vt:lpstr>Prioritering av arbetsuppgifter</vt:lpstr>
      <vt:lpstr>Kompetensutveckling hela arbetslivet</vt:lpstr>
      <vt:lpstr>Systematiskt arbetsmiljöarbete i vardagen</vt:lpstr>
      <vt:lpstr>Tidiga insatser och arbetsanpassning</vt:lpstr>
      <vt:lpstr>PowerPoint-presentation</vt:lpstr>
      <vt:lpstr>PowerPoint-presentation</vt:lpstr>
      <vt:lpstr>PowerPoint-presentation</vt:lpstr>
      <vt:lpstr>PowerPoint-presentation</vt:lpstr>
      <vt:lpstr>Digital friskfaktorvernissage – instruktion </vt:lpstr>
      <vt:lpstr>Frågeställningar och uppgift</vt:lpstr>
      <vt:lpstr>PowerPoint-presentation</vt:lpstr>
      <vt:lpstr>Avslutning</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till dig som håller i workshopen</dc:title>
  <dc:creator>Marcus Larsson</dc:creator>
  <cp:lastModifiedBy>Malin Berggren</cp:lastModifiedBy>
  <cp:revision>3</cp:revision>
  <cp:lastPrinted>2020-01-30T15:01:59Z</cp:lastPrinted>
  <dcterms:created xsi:type="dcterms:W3CDTF">2023-05-16T07:36:32Z</dcterms:created>
  <dcterms:modified xsi:type="dcterms:W3CDTF">2023-06-13T13:21:15Z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0x010100296C2C9DF369F549AFB562C65B7CF074</vt:lpwstr>
  </property>
  <property fmtid="{D5CDD505-2E9C-101B-9397-08002B2CF9AE}" pid="3" name="MediaServiceImageTags">
    <vt:lpwstr/>
  </property>
</Properties>
</file>