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4"/>
  </p:sldMasterIdLst>
  <p:notesMasterIdLst>
    <p:notesMasterId r:id="rId10"/>
  </p:notesMasterIdLst>
  <p:handoutMasterIdLst>
    <p:handoutMasterId r:id="rId11"/>
  </p:handoutMasterIdLst>
  <p:sldIdLst>
    <p:sldId id="274" r:id="rId5"/>
    <p:sldId id="1846" r:id="rId6"/>
    <p:sldId id="276" r:id="rId7"/>
    <p:sldId id="279" r:id="rId8"/>
    <p:sldId id="1848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03" userDrawn="1">
          <p15:clr>
            <a:srgbClr val="A4A3A4"/>
          </p15:clr>
        </p15:guide>
        <p15:guide id="2" orient="horz" pos="594" userDrawn="1">
          <p15:clr>
            <a:srgbClr val="A4A3A4"/>
          </p15:clr>
        </p15:guide>
        <p15:guide id="3" orient="horz" pos="824" userDrawn="1">
          <p15:clr>
            <a:srgbClr val="A4A3A4"/>
          </p15:clr>
        </p15:guide>
        <p15:guide id="4" orient="horz" pos="981" userDrawn="1">
          <p15:clr>
            <a:srgbClr val="A4A3A4"/>
          </p15:clr>
        </p15:guide>
        <p15:guide id="5" pos="6608" userDrawn="1">
          <p15:clr>
            <a:srgbClr val="A4A3A4"/>
          </p15:clr>
        </p15:guide>
        <p15:guide id="6" pos="10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83204A-391F-40BE-A231-96EF2D1B40B8}" v="4" dt="2021-10-21T08:38:04.3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Format med tema 1 - dekorfärg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A111915-BE36-4E01-A7E5-04B1672EAD32}" styleName="Ljust format 2 - Dekorfärg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just format 2 - Dekorfärg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87449" autoAdjust="0"/>
  </p:normalViewPr>
  <p:slideViewPr>
    <p:cSldViewPr>
      <p:cViewPr>
        <p:scale>
          <a:sx n="88" d="100"/>
          <a:sy n="88" d="100"/>
        </p:scale>
        <p:origin x="240" y="72"/>
      </p:cViewPr>
      <p:guideLst>
        <p:guide orient="horz" pos="3203"/>
        <p:guide orient="horz" pos="594"/>
        <p:guide orient="horz" pos="824"/>
        <p:guide orient="horz" pos="981"/>
        <p:guide pos="6608"/>
        <p:guide pos="10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-3774" y="-10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in Berggren" userId="6ee2a1a2-ec23-4d39-876e-43d9e7d0ad48" providerId="ADAL" clId="{2283204A-391F-40BE-A231-96EF2D1B40B8}"/>
    <pc:docChg chg="custSel addSld delSld modSld sldOrd">
      <pc:chgData name="Malin Berggren" userId="6ee2a1a2-ec23-4d39-876e-43d9e7d0ad48" providerId="ADAL" clId="{2283204A-391F-40BE-A231-96EF2D1B40B8}" dt="2021-10-22T06:02:46.010" v="321" actId="20577"/>
      <pc:docMkLst>
        <pc:docMk/>
      </pc:docMkLst>
      <pc:sldChg chg="modSp del mod">
        <pc:chgData name="Malin Berggren" userId="6ee2a1a2-ec23-4d39-876e-43d9e7d0ad48" providerId="ADAL" clId="{2283204A-391F-40BE-A231-96EF2D1B40B8}" dt="2021-10-22T06:02:23.342" v="305" actId="47"/>
        <pc:sldMkLst>
          <pc:docMk/>
          <pc:sldMk cId="2126894050" sldId="280"/>
        </pc:sldMkLst>
        <pc:spChg chg="mod">
          <ac:chgData name="Malin Berggren" userId="6ee2a1a2-ec23-4d39-876e-43d9e7d0ad48" providerId="ADAL" clId="{2283204A-391F-40BE-A231-96EF2D1B40B8}" dt="2021-10-21T08:39:15.152" v="146" actId="20577"/>
          <ac:spMkLst>
            <pc:docMk/>
            <pc:sldMk cId="2126894050" sldId="280"/>
            <ac:spMk id="21" creationId="{E67B01B8-5567-4929-9A31-8A6BE54FE48B}"/>
          </ac:spMkLst>
        </pc:spChg>
        <pc:spChg chg="mod">
          <ac:chgData name="Malin Berggren" userId="6ee2a1a2-ec23-4d39-876e-43d9e7d0ad48" providerId="ADAL" clId="{2283204A-391F-40BE-A231-96EF2D1B40B8}" dt="2021-10-21T08:39:21.511" v="166" actId="20577"/>
          <ac:spMkLst>
            <pc:docMk/>
            <pc:sldMk cId="2126894050" sldId="280"/>
            <ac:spMk id="22" creationId="{596B1F1A-2E06-4C1D-8C0E-F2ECB6A7FDF1}"/>
          </ac:spMkLst>
        </pc:spChg>
        <pc:spChg chg="mod">
          <ac:chgData name="Malin Berggren" userId="6ee2a1a2-ec23-4d39-876e-43d9e7d0ad48" providerId="ADAL" clId="{2283204A-391F-40BE-A231-96EF2D1B40B8}" dt="2021-10-21T08:39:45.150" v="266" actId="20577"/>
          <ac:spMkLst>
            <pc:docMk/>
            <pc:sldMk cId="2126894050" sldId="280"/>
            <ac:spMk id="23" creationId="{32AD9B39-A27F-4F98-B16D-692D1A3B3AC5}"/>
          </ac:spMkLst>
        </pc:spChg>
      </pc:sldChg>
      <pc:sldChg chg="modSp del mod">
        <pc:chgData name="Malin Berggren" userId="6ee2a1a2-ec23-4d39-876e-43d9e7d0ad48" providerId="ADAL" clId="{2283204A-391F-40BE-A231-96EF2D1B40B8}" dt="2021-10-22T06:01:08.843" v="286" actId="47"/>
        <pc:sldMkLst>
          <pc:docMk/>
          <pc:sldMk cId="2333086797" sldId="1844"/>
        </pc:sldMkLst>
        <pc:spChg chg="mod">
          <ac:chgData name="Malin Berggren" userId="6ee2a1a2-ec23-4d39-876e-43d9e7d0ad48" providerId="ADAL" clId="{2283204A-391F-40BE-A231-96EF2D1B40B8}" dt="2021-10-21T08:38:58.204" v="116" actId="20577"/>
          <ac:spMkLst>
            <pc:docMk/>
            <pc:sldMk cId="2333086797" sldId="1844"/>
            <ac:spMk id="15" creationId="{7EF6683C-E44D-134B-9304-4FE9D54686EC}"/>
          </ac:spMkLst>
        </pc:spChg>
        <pc:spChg chg="mod">
          <ac:chgData name="Malin Berggren" userId="6ee2a1a2-ec23-4d39-876e-43d9e7d0ad48" providerId="ADAL" clId="{2283204A-391F-40BE-A231-96EF2D1B40B8}" dt="2021-10-21T08:38:15.292" v="29" actId="20577"/>
          <ac:spMkLst>
            <pc:docMk/>
            <pc:sldMk cId="2333086797" sldId="1844"/>
            <ac:spMk id="17" creationId="{343F8890-206F-9C40-8718-C0A3563C963B}"/>
          </ac:spMkLst>
        </pc:spChg>
        <pc:spChg chg="mod">
          <ac:chgData name="Malin Berggren" userId="6ee2a1a2-ec23-4d39-876e-43d9e7d0ad48" providerId="ADAL" clId="{2283204A-391F-40BE-A231-96EF2D1B40B8}" dt="2021-10-21T14:21:04.012" v="284" actId="20577"/>
          <ac:spMkLst>
            <pc:docMk/>
            <pc:sldMk cId="2333086797" sldId="1844"/>
            <ac:spMk id="21" creationId="{108D1E95-1AC4-4044-B13E-A0742DBC3419}"/>
          </ac:spMkLst>
        </pc:spChg>
      </pc:sldChg>
      <pc:sldChg chg="modSp add mod">
        <pc:chgData name="Malin Berggren" userId="6ee2a1a2-ec23-4d39-876e-43d9e7d0ad48" providerId="ADAL" clId="{2283204A-391F-40BE-A231-96EF2D1B40B8}" dt="2021-10-22T06:01:21.308" v="302" actId="20577"/>
        <pc:sldMkLst>
          <pc:docMk/>
          <pc:sldMk cId="3647086232" sldId="1846"/>
        </pc:sldMkLst>
        <pc:spChg chg="mod">
          <ac:chgData name="Malin Berggren" userId="6ee2a1a2-ec23-4d39-876e-43d9e7d0ad48" providerId="ADAL" clId="{2283204A-391F-40BE-A231-96EF2D1B40B8}" dt="2021-10-22T06:01:21.308" v="302" actId="20577"/>
          <ac:spMkLst>
            <pc:docMk/>
            <pc:sldMk cId="3647086232" sldId="1846"/>
            <ac:spMk id="20" creationId="{0FA74319-42AA-B448-AF14-AE55C3CB4720}"/>
          </ac:spMkLst>
        </pc:spChg>
      </pc:sldChg>
      <pc:sldChg chg="modSp add mod ord">
        <pc:chgData name="Malin Berggren" userId="6ee2a1a2-ec23-4d39-876e-43d9e7d0ad48" providerId="ADAL" clId="{2283204A-391F-40BE-A231-96EF2D1B40B8}" dt="2021-10-22T06:02:46.010" v="321" actId="20577"/>
        <pc:sldMkLst>
          <pc:docMk/>
          <pc:sldMk cId="3475231477" sldId="1848"/>
        </pc:sldMkLst>
        <pc:spChg chg="mod">
          <ac:chgData name="Malin Berggren" userId="6ee2a1a2-ec23-4d39-876e-43d9e7d0ad48" providerId="ADAL" clId="{2283204A-391F-40BE-A231-96EF2D1B40B8}" dt="2021-10-22T06:02:46.010" v="321" actId="20577"/>
          <ac:spMkLst>
            <pc:docMk/>
            <pc:sldMk cId="3475231477" sldId="1848"/>
            <ac:spMk id="20" creationId="{0FA74319-42AA-B448-AF14-AE55C3CB472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09F1C1-4838-4E5A-A005-ED95E99A1E1B}" type="datetimeFigureOut">
              <a:rPr lang="sv-SE" smtClean="0"/>
              <a:t>2022-12-07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18660-3C12-48A7-8FC9-FE583A2A50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87843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3D6E7-8909-4320-8E3B-6B226CC14C4B}" type="datetimeFigureOut">
              <a:rPr lang="sv-SE" smtClean="0"/>
              <a:t>2022-12-07</a:t>
            </a:fld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B5D58-1387-4385-A7F0-FA6862C94009}" type="slidenum">
              <a:rPr lang="sv-SE" smtClean="0"/>
              <a:t>‹#›</a:t>
            </a:fld>
            <a:endParaRPr lang="sv-SE"/>
          </a:p>
        </p:txBody>
      </p:sp>
      <p:sp>
        <p:nvSpPr>
          <p:cNvPr id="8" name="Platshållare för bildobjekt 7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9" name="Platshållare för sidhuvud 8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95692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1B5D58-1387-4385-A7F0-FA6862C94009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3848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1B5D58-1387-4385-A7F0-FA6862C94009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3848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_startbild hej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867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A_logoty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40" y="2204864"/>
            <a:ext cx="10058400" cy="2670485"/>
          </a:xfrm>
          <a:prstGeom prst="rect">
            <a:avLst/>
          </a:prstGeom>
        </p:spPr>
      </p:pic>
      <p:pic>
        <p:nvPicPr>
          <p:cNvPr id="3" name="Bildobjekt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40" y="2204864"/>
            <a:ext cx="10058400" cy="267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61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A_Partsorganisati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7F9E2D5B-1761-4E78-B4CA-C22ABAB208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439" y="1408043"/>
            <a:ext cx="9516681" cy="435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657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A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9416" y="1772816"/>
            <a:ext cx="10513168" cy="3744416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1277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_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9416" y="1772816"/>
            <a:ext cx="5154984" cy="3744416"/>
          </a:xfrm>
        </p:spPr>
        <p:txBody>
          <a:bodyPr/>
          <a:lstStyle>
            <a:lvl1pPr>
              <a:defRPr sz="2300">
                <a:latin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</a:defRPr>
            </a:lvl2pPr>
            <a:lvl3pPr>
              <a:defRPr sz="1600">
                <a:latin typeface="Calibri" panose="020F0502020204030204" pitchFamily="34" charset="0"/>
              </a:defRPr>
            </a:lvl3pPr>
            <a:lvl4pPr>
              <a:defRPr sz="1400">
                <a:latin typeface="Calibri" panose="020F0502020204030204" pitchFamily="34" charset="0"/>
              </a:defRPr>
            </a:lvl4pPr>
            <a:lvl5pPr>
              <a:defRPr sz="14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97600" y="1772816"/>
            <a:ext cx="5154984" cy="3744416"/>
          </a:xfrm>
        </p:spPr>
        <p:txBody>
          <a:bodyPr/>
          <a:lstStyle>
            <a:lvl1pPr>
              <a:defRPr sz="2300">
                <a:latin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</a:defRPr>
            </a:lvl2pPr>
            <a:lvl3pPr>
              <a:defRPr sz="1600">
                <a:latin typeface="Calibri" panose="020F0502020204030204" pitchFamily="34" charset="0"/>
              </a:defRPr>
            </a:lvl3pPr>
            <a:lvl4pPr>
              <a:defRPr sz="1400">
                <a:latin typeface="Calibri" panose="020F0502020204030204" pitchFamily="34" charset="0"/>
              </a:defRPr>
            </a:lvl4pPr>
            <a:lvl5pPr>
              <a:defRPr sz="14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79290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72461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A_endast sidf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3261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477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_Slu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416" y="1628800"/>
            <a:ext cx="9797242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461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9416" y="760308"/>
            <a:ext cx="10513168" cy="7200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416" y="1772816"/>
            <a:ext cx="10513168" cy="3672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02" y="5772511"/>
            <a:ext cx="10801219" cy="176769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280" y="5840934"/>
            <a:ext cx="3098382" cy="101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89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7" r:id="rId4"/>
    <p:sldLayoutId id="2147483718" r:id="rId5"/>
    <p:sldLayoutId id="2147483719" r:id="rId6"/>
    <p:sldLayoutId id="2147483720" r:id="rId7"/>
    <p:sldLayoutId id="2147483833" r:id="rId8"/>
    <p:sldLayoutId id="2147483649" r:id="rId9"/>
  </p:sldLayoutIdLst>
  <p:txStyles>
    <p:titleStyle>
      <a:lvl1pPr algn="l" defTabSz="914400" rtl="0" eaLnBrk="1" latinLnBrk="0" hangingPunct="1">
        <a:spcBef>
          <a:spcPct val="0"/>
        </a:spcBef>
        <a:buNone/>
        <a:defRPr sz="3800" b="1" kern="0" baseline="0">
          <a:solidFill>
            <a:schemeClr val="tx1"/>
          </a:solidFill>
          <a:latin typeface="+mj-lt"/>
          <a:ea typeface="+mj-ea"/>
          <a:cs typeface="Arial" pitchFamily="34" charset="0"/>
        </a:defRPr>
      </a:lvl1pPr>
    </p:titleStyle>
    <p:bodyStyle>
      <a:lvl1pPr marL="180975" indent="-180975" algn="l" defTabSz="914400" rtl="0" eaLnBrk="1" latinLnBrk="0" hangingPunct="1">
        <a:spcBef>
          <a:spcPct val="20000"/>
        </a:spcBef>
        <a:buFont typeface="Arial" pitchFamily="34" charset="0"/>
        <a:buChar char="•"/>
        <a:defRPr sz="2300" kern="0">
          <a:solidFill>
            <a:schemeClr val="tx1"/>
          </a:solidFill>
          <a:latin typeface="Calibri" panose="020F0502020204030204" pitchFamily="34" charset="0"/>
          <a:ea typeface="+mn-ea"/>
          <a:cs typeface="Times New Roman" pitchFamily="18" charset="0"/>
        </a:defRPr>
      </a:lvl1pPr>
      <a:lvl2pPr marL="361950" indent="-180975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0" baseline="0">
          <a:solidFill>
            <a:schemeClr val="tx1"/>
          </a:solidFill>
          <a:latin typeface="Calibri" panose="020F0502020204030204" pitchFamily="34" charset="0"/>
          <a:ea typeface="+mn-ea"/>
          <a:cs typeface="Times New Roman" pitchFamily="18" charset="0"/>
        </a:defRPr>
      </a:lvl2pPr>
      <a:lvl3pPr marL="534988" indent="-173038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0" baseline="0">
          <a:solidFill>
            <a:schemeClr val="tx1"/>
          </a:solidFill>
          <a:latin typeface="Calibri" panose="020F0502020204030204" pitchFamily="34" charset="0"/>
          <a:ea typeface="+mn-ea"/>
          <a:cs typeface="Times New Roman" pitchFamily="18" charset="0"/>
        </a:defRPr>
      </a:lvl3pPr>
      <a:lvl4pPr marL="715963" indent="-180975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0">
          <a:solidFill>
            <a:schemeClr val="tx1"/>
          </a:solidFill>
          <a:latin typeface="Calibri" panose="020F0502020204030204" pitchFamily="34" charset="0"/>
          <a:ea typeface="+mn-ea"/>
          <a:cs typeface="Times New Roman" pitchFamily="18" charset="0"/>
        </a:defRPr>
      </a:lvl4pPr>
      <a:lvl5pPr marL="896938" indent="-180975" algn="l" defTabSz="914400" rtl="0" eaLnBrk="1" latinLnBrk="0" hangingPunct="1">
        <a:spcBef>
          <a:spcPct val="20000"/>
        </a:spcBef>
        <a:buFont typeface="Arial" pitchFamily="34" charset="0"/>
        <a:buChar char="»"/>
        <a:defRPr sz="1400" kern="0">
          <a:solidFill>
            <a:schemeClr val="tx1"/>
          </a:solidFill>
          <a:latin typeface="Calibri" panose="020F0502020204030204" pitchFamily="34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9397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796D79F1-0F43-534E-A597-D82AFF42E5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48189" y="3579770"/>
            <a:ext cx="2620067" cy="807156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75B8B6B5-D0F4-8346-A078-3BD3010D55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4487" y="3579770"/>
            <a:ext cx="2556000" cy="807156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D7A10D61-66F0-B84F-BB5F-FEC7D692E0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292" y="3579770"/>
            <a:ext cx="2645460" cy="807156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5A9E3AAE-DA0A-DD44-BDED-ED3C0CA197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952" y="3579770"/>
            <a:ext cx="2556000" cy="807156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13BEEEFC-A523-D040-AB4D-01C2FC83FF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48189" y="276132"/>
            <a:ext cx="2620067" cy="807156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A1013F24-A782-4945-AEDA-6B4F09DE93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4487" y="276132"/>
            <a:ext cx="2556000" cy="807156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3FF091CB-7283-854C-9171-B2239BB89D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7421" y="276132"/>
            <a:ext cx="2636331" cy="807156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E2871166-8C2F-BC4A-92F6-22F06BB727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952" y="276132"/>
            <a:ext cx="2556000" cy="807156"/>
          </a:xfrm>
          <a:prstGeom prst="rect">
            <a:avLst/>
          </a:prstGeom>
        </p:spPr>
      </p:pic>
      <p:cxnSp>
        <p:nvCxnSpPr>
          <p:cNvPr id="10" name="Rak 9">
            <a:extLst>
              <a:ext uri="{FF2B5EF4-FFF2-40B4-BE49-F238E27FC236}">
                <a16:creationId xmlns:a16="http://schemas.microsoft.com/office/drawing/2014/main" id="{4DAEAA2B-3C8A-0047-BCD7-BE1059DC4AF7}"/>
              </a:ext>
            </a:extLst>
          </p:cNvPr>
          <p:cNvCxnSpPr>
            <a:cxnSpLocks/>
          </p:cNvCxnSpPr>
          <p:nvPr/>
        </p:nvCxnSpPr>
        <p:spPr>
          <a:xfrm>
            <a:off x="998229" y="3433450"/>
            <a:ext cx="10872000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" name="Grupp 10">
            <a:extLst>
              <a:ext uri="{FF2B5EF4-FFF2-40B4-BE49-F238E27FC236}">
                <a16:creationId xmlns:a16="http://schemas.microsoft.com/office/drawing/2014/main" id="{7272BD7C-0A5B-AA46-A4BE-5930A8EBB61C}"/>
              </a:ext>
            </a:extLst>
          </p:cNvPr>
          <p:cNvGrpSpPr/>
          <p:nvPr/>
        </p:nvGrpSpPr>
        <p:grpSpPr>
          <a:xfrm>
            <a:off x="3710814" y="294971"/>
            <a:ext cx="5446829" cy="6233643"/>
            <a:chOff x="3368892" y="954597"/>
            <a:chExt cx="5446829" cy="5440003"/>
          </a:xfrm>
        </p:grpSpPr>
        <p:cxnSp>
          <p:nvCxnSpPr>
            <p:cNvPr id="12" name="Rak 11">
              <a:extLst>
                <a:ext uri="{FF2B5EF4-FFF2-40B4-BE49-F238E27FC236}">
                  <a16:creationId xmlns:a16="http://schemas.microsoft.com/office/drawing/2014/main" id="{69CF361F-5508-2943-892E-6560D00B84A3}"/>
                </a:ext>
              </a:extLst>
            </p:cNvPr>
            <p:cNvCxnSpPr>
              <a:cxnSpLocks/>
            </p:cNvCxnSpPr>
            <p:nvPr/>
          </p:nvCxnSpPr>
          <p:spPr>
            <a:xfrm>
              <a:off x="3368892" y="954597"/>
              <a:ext cx="0" cy="5440003"/>
            </a:xfrm>
            <a:prstGeom prst="line">
              <a:avLst/>
            </a:prstGeom>
            <a:ln w="63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Rak 12">
              <a:extLst>
                <a:ext uri="{FF2B5EF4-FFF2-40B4-BE49-F238E27FC236}">
                  <a16:creationId xmlns:a16="http://schemas.microsoft.com/office/drawing/2014/main" id="{C5B1A37C-8E5C-8B42-9EC8-8F7CFFAC92C1}"/>
                </a:ext>
              </a:extLst>
            </p:cNvPr>
            <p:cNvCxnSpPr>
              <a:cxnSpLocks/>
            </p:cNvCxnSpPr>
            <p:nvPr/>
          </p:nvCxnSpPr>
          <p:spPr>
            <a:xfrm>
              <a:off x="6101415" y="954597"/>
              <a:ext cx="0" cy="5440003"/>
            </a:xfrm>
            <a:prstGeom prst="line">
              <a:avLst/>
            </a:prstGeom>
            <a:ln w="63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Rak 13">
              <a:extLst>
                <a:ext uri="{FF2B5EF4-FFF2-40B4-BE49-F238E27FC236}">
                  <a16:creationId xmlns:a16="http://schemas.microsoft.com/office/drawing/2014/main" id="{7D039C05-DC07-134E-B4B8-157CC8D52F0F}"/>
                </a:ext>
              </a:extLst>
            </p:cNvPr>
            <p:cNvCxnSpPr>
              <a:cxnSpLocks/>
            </p:cNvCxnSpPr>
            <p:nvPr/>
          </p:nvCxnSpPr>
          <p:spPr>
            <a:xfrm>
              <a:off x="8815721" y="954597"/>
              <a:ext cx="0" cy="5440003"/>
            </a:xfrm>
            <a:prstGeom prst="line">
              <a:avLst/>
            </a:prstGeom>
            <a:ln w="63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" name="textruta 14">
            <a:extLst>
              <a:ext uri="{FF2B5EF4-FFF2-40B4-BE49-F238E27FC236}">
                <a16:creationId xmlns:a16="http://schemas.microsoft.com/office/drawing/2014/main" id="{7EF6683C-E44D-134B-9304-4FE9D54686EC}"/>
              </a:ext>
            </a:extLst>
          </p:cNvPr>
          <p:cNvSpPr txBox="1"/>
          <p:nvPr/>
        </p:nvSpPr>
        <p:spPr>
          <a:xfrm>
            <a:off x="6473564" y="3649882"/>
            <a:ext cx="2671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b="1" dirty="0">
                <a:solidFill>
                  <a:schemeClr val="bg1"/>
                </a:solidFill>
              </a:rPr>
              <a:t>Systematiskt arbetsmiljöarbete </a:t>
            </a:r>
            <a:r>
              <a:rPr lang="sv-SE" sz="1600" dirty="0">
                <a:solidFill>
                  <a:schemeClr val="bg1"/>
                </a:solidFill>
              </a:rPr>
              <a:t>i vardagen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343F8890-206F-9C40-8718-C0A3563C963B}"/>
              </a:ext>
            </a:extLst>
          </p:cNvPr>
          <p:cNvSpPr txBox="1"/>
          <p:nvPr/>
        </p:nvSpPr>
        <p:spPr>
          <a:xfrm>
            <a:off x="3836251" y="344132"/>
            <a:ext cx="2494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33450">
              <a:spcBef>
                <a:spcPct val="0"/>
              </a:spcBef>
              <a:spcAft>
                <a:spcPct val="35000"/>
              </a:spcAft>
            </a:pPr>
            <a:r>
              <a:rPr lang="sv-SE" sz="1600" dirty="0">
                <a:solidFill>
                  <a:schemeClr val="bg1"/>
                </a:solidFill>
              </a:rPr>
              <a:t>Närvarande, tillitsfullt</a:t>
            </a:r>
            <a:br>
              <a:rPr lang="sv-SE" sz="1600" dirty="0">
                <a:solidFill>
                  <a:schemeClr val="bg1"/>
                </a:solidFill>
              </a:rPr>
            </a:br>
            <a:r>
              <a:rPr lang="sv-SE" sz="1600" dirty="0">
                <a:solidFill>
                  <a:schemeClr val="bg1"/>
                </a:solidFill>
              </a:rPr>
              <a:t>och engagerat </a:t>
            </a:r>
            <a:r>
              <a:rPr lang="sv-SE" sz="1600" b="1" dirty="0">
                <a:solidFill>
                  <a:schemeClr val="bg1"/>
                </a:solidFill>
              </a:rPr>
              <a:t>ledarskap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B8384C82-CDEE-C641-9D66-4C3CEA7C6323}"/>
              </a:ext>
            </a:extLst>
          </p:cNvPr>
          <p:cNvSpPr txBox="1"/>
          <p:nvPr/>
        </p:nvSpPr>
        <p:spPr>
          <a:xfrm>
            <a:off x="6548867" y="344131"/>
            <a:ext cx="2494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33450">
              <a:spcBef>
                <a:spcPct val="0"/>
              </a:spcBef>
              <a:spcAft>
                <a:spcPct val="35000"/>
              </a:spcAft>
            </a:pPr>
            <a:r>
              <a:rPr lang="sv-SE" sz="1600" b="1" dirty="0">
                <a:solidFill>
                  <a:schemeClr val="bg1"/>
                </a:solidFill>
              </a:rPr>
              <a:t>Delaktighet</a:t>
            </a:r>
            <a:r>
              <a:rPr lang="sv-SE" sz="1600" dirty="0">
                <a:solidFill>
                  <a:schemeClr val="bg1"/>
                </a:solidFill>
              </a:rPr>
              <a:t> och inflytande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120AA59E-E57B-F041-AF2C-825B6FD35CEB}"/>
              </a:ext>
            </a:extLst>
          </p:cNvPr>
          <p:cNvSpPr txBox="1"/>
          <p:nvPr/>
        </p:nvSpPr>
        <p:spPr>
          <a:xfrm>
            <a:off x="9226595" y="344131"/>
            <a:ext cx="2671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33450">
              <a:spcBef>
                <a:spcPct val="0"/>
              </a:spcBef>
              <a:spcAft>
                <a:spcPct val="35000"/>
              </a:spcAft>
            </a:pPr>
            <a:r>
              <a:rPr lang="sv-SE" sz="1600" b="1" dirty="0">
                <a:solidFill>
                  <a:schemeClr val="bg1"/>
                </a:solidFill>
              </a:rPr>
              <a:t>Kommunikation</a:t>
            </a:r>
            <a:r>
              <a:rPr lang="sv-SE" sz="1600" dirty="0">
                <a:solidFill>
                  <a:schemeClr val="bg1"/>
                </a:solidFill>
              </a:rPr>
              <a:t> och återkoppling</a:t>
            </a: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0FA74319-42AA-B448-AF14-AE55C3CB4720}"/>
              </a:ext>
            </a:extLst>
          </p:cNvPr>
          <p:cNvSpPr txBox="1"/>
          <p:nvPr/>
        </p:nvSpPr>
        <p:spPr>
          <a:xfrm>
            <a:off x="9257053" y="3649882"/>
            <a:ext cx="2611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b="1" dirty="0">
                <a:solidFill>
                  <a:schemeClr val="bg1"/>
                </a:solidFill>
              </a:rPr>
              <a:t>Tidiga insatser </a:t>
            </a:r>
            <a:r>
              <a:rPr lang="sv-SE" sz="1600" dirty="0">
                <a:solidFill>
                  <a:schemeClr val="bg1"/>
                </a:solidFill>
              </a:rPr>
              <a:t>och arbetsanpassning</a:t>
            </a: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108D1E95-1AC4-4044-B13E-A0742DBC3419}"/>
              </a:ext>
            </a:extLst>
          </p:cNvPr>
          <p:cNvSpPr txBox="1"/>
          <p:nvPr/>
        </p:nvSpPr>
        <p:spPr>
          <a:xfrm>
            <a:off x="829847" y="3649882"/>
            <a:ext cx="2916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sv-SE" sz="1600" b="1">
                <a:solidFill>
                  <a:schemeClr val="bg1"/>
                </a:solidFill>
              </a:rPr>
              <a:t>Prioritering</a:t>
            </a:r>
            <a:r>
              <a:rPr lang="sv-SE" sz="1600">
                <a:solidFill>
                  <a:schemeClr val="bg1"/>
                </a:solidFill>
              </a:rPr>
              <a:t> av arbetsuppgifter</a:t>
            </a:r>
            <a:endParaRPr lang="sv-SE" sz="1600" dirty="0">
              <a:solidFill>
                <a:schemeClr val="bg1"/>
              </a:solidFill>
            </a:endParaRP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F8341A06-5C0E-FB4D-9F0E-89F62AF81148}"/>
              </a:ext>
            </a:extLst>
          </p:cNvPr>
          <p:cNvSpPr txBox="1"/>
          <p:nvPr/>
        </p:nvSpPr>
        <p:spPr>
          <a:xfrm>
            <a:off x="1026876" y="344131"/>
            <a:ext cx="2583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33450">
              <a:spcBef>
                <a:spcPct val="0"/>
              </a:spcBef>
              <a:spcAft>
                <a:spcPct val="35000"/>
              </a:spcAft>
            </a:pPr>
            <a:r>
              <a:rPr lang="sv-SE" sz="1600" b="1" dirty="0">
                <a:solidFill>
                  <a:schemeClr val="bg1"/>
                </a:solidFill>
              </a:rPr>
              <a:t>Rättvis och transparent </a:t>
            </a:r>
            <a:r>
              <a:rPr lang="sv-SE" sz="1600" dirty="0">
                <a:solidFill>
                  <a:schemeClr val="bg1"/>
                </a:solidFill>
              </a:rPr>
              <a:t>organisation</a:t>
            </a:r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5DFA1FAF-BBA2-5B4F-9BCE-FAA406F31A74}"/>
              </a:ext>
            </a:extLst>
          </p:cNvPr>
          <p:cNvSpPr txBox="1"/>
          <p:nvPr/>
        </p:nvSpPr>
        <p:spPr>
          <a:xfrm>
            <a:off x="978292" y="1220540"/>
            <a:ext cx="25784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/>
              <a:t>Skriv vad du/ni gör för att stärka friskfaktorn här.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/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4970C2F8-53AF-504B-A5D3-0C4E02427599}"/>
              </a:ext>
            </a:extLst>
          </p:cNvPr>
          <p:cNvSpPr txBox="1"/>
          <p:nvPr/>
        </p:nvSpPr>
        <p:spPr>
          <a:xfrm>
            <a:off x="3809983" y="1220540"/>
            <a:ext cx="2578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/>
              <a:t>Skriv vad du/ni gör för att stärka friskfaktorn här.</a:t>
            </a:r>
          </a:p>
        </p:txBody>
      </p:sp>
      <p:sp>
        <p:nvSpPr>
          <p:cNvPr id="25" name="textruta 24">
            <a:extLst>
              <a:ext uri="{FF2B5EF4-FFF2-40B4-BE49-F238E27FC236}">
                <a16:creationId xmlns:a16="http://schemas.microsoft.com/office/drawing/2014/main" id="{593CB771-A646-8744-9DEC-128E7E9A89ED}"/>
              </a:ext>
            </a:extLst>
          </p:cNvPr>
          <p:cNvSpPr txBox="1"/>
          <p:nvPr/>
        </p:nvSpPr>
        <p:spPr>
          <a:xfrm>
            <a:off x="6543350" y="1220540"/>
            <a:ext cx="2578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/>
              <a:t>Skriv vad du/ni gör för att stärka friskfaktorn här.</a:t>
            </a:r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77F46A86-1574-2941-B086-1A4ABC92F2FA}"/>
              </a:ext>
            </a:extLst>
          </p:cNvPr>
          <p:cNvSpPr txBox="1"/>
          <p:nvPr/>
        </p:nvSpPr>
        <p:spPr>
          <a:xfrm>
            <a:off x="9257054" y="1220540"/>
            <a:ext cx="2578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/>
              <a:t>Skriv vad du/ni gör för att stärka friskfaktorn här.</a:t>
            </a:r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74F732ED-671A-544B-98E3-85D3BF7D4977}"/>
              </a:ext>
            </a:extLst>
          </p:cNvPr>
          <p:cNvSpPr txBox="1"/>
          <p:nvPr/>
        </p:nvSpPr>
        <p:spPr>
          <a:xfrm>
            <a:off x="978292" y="4494681"/>
            <a:ext cx="25784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/>
              <a:t>Skriv vad du/ni gör för att stärka friskfaktorn här.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/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49CC82A8-5B0C-BB48-A10E-ECC2CF494EBF}"/>
              </a:ext>
            </a:extLst>
          </p:cNvPr>
          <p:cNvSpPr txBox="1"/>
          <p:nvPr/>
        </p:nvSpPr>
        <p:spPr>
          <a:xfrm>
            <a:off x="3809983" y="4494681"/>
            <a:ext cx="2578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/>
              <a:t>Skriv vad du/ni gör för att stärka friskfaktorn här.</a:t>
            </a:r>
          </a:p>
        </p:txBody>
      </p:sp>
      <p:sp>
        <p:nvSpPr>
          <p:cNvPr id="29" name="textruta 28">
            <a:extLst>
              <a:ext uri="{FF2B5EF4-FFF2-40B4-BE49-F238E27FC236}">
                <a16:creationId xmlns:a16="http://schemas.microsoft.com/office/drawing/2014/main" id="{67AB4786-BA42-7F44-A714-38AB68997FBA}"/>
              </a:ext>
            </a:extLst>
          </p:cNvPr>
          <p:cNvSpPr txBox="1"/>
          <p:nvPr/>
        </p:nvSpPr>
        <p:spPr>
          <a:xfrm>
            <a:off x="6543350" y="4494681"/>
            <a:ext cx="2578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/>
              <a:t>Skriv vad du/ni gör för att stärka friskfaktorn här.</a:t>
            </a:r>
          </a:p>
        </p:txBody>
      </p:sp>
      <p:sp>
        <p:nvSpPr>
          <p:cNvPr id="30" name="textruta 29">
            <a:extLst>
              <a:ext uri="{FF2B5EF4-FFF2-40B4-BE49-F238E27FC236}">
                <a16:creationId xmlns:a16="http://schemas.microsoft.com/office/drawing/2014/main" id="{3708EB26-E756-6B4E-B088-1FD1FAB4772A}"/>
              </a:ext>
            </a:extLst>
          </p:cNvPr>
          <p:cNvSpPr txBox="1"/>
          <p:nvPr/>
        </p:nvSpPr>
        <p:spPr>
          <a:xfrm>
            <a:off x="9257054" y="4494681"/>
            <a:ext cx="2578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/>
              <a:t>Skriv vad du/ni gör för att stärka friskfaktorn här.</a:t>
            </a: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2096CFA9-D1F9-CA4F-83D6-178252E2BAF4}"/>
              </a:ext>
            </a:extLst>
          </p:cNvPr>
          <p:cNvSpPr/>
          <p:nvPr/>
        </p:nvSpPr>
        <p:spPr>
          <a:xfrm>
            <a:off x="263525" y="238871"/>
            <a:ext cx="502957" cy="63722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" name="textruta 31">
            <a:extLst>
              <a:ext uri="{FF2B5EF4-FFF2-40B4-BE49-F238E27FC236}">
                <a16:creationId xmlns:a16="http://schemas.microsoft.com/office/drawing/2014/main" id="{C5203280-5778-1849-816F-58D9C88BF510}"/>
              </a:ext>
            </a:extLst>
          </p:cNvPr>
          <p:cNvSpPr txBox="1"/>
          <p:nvPr/>
        </p:nvSpPr>
        <p:spPr>
          <a:xfrm rot="16200000">
            <a:off x="-1916525" y="3240318"/>
            <a:ext cx="4858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>
                <a:solidFill>
                  <a:schemeClr val="bg1"/>
                </a:solidFill>
              </a:rPr>
              <a:t>FRISKFAKTORINVENTERING </a:t>
            </a:r>
          </a:p>
        </p:txBody>
      </p:sp>
      <p:sp>
        <p:nvSpPr>
          <p:cNvPr id="33" name="textruta 32">
            <a:extLst>
              <a:ext uri="{FF2B5EF4-FFF2-40B4-BE49-F238E27FC236}">
                <a16:creationId xmlns:a16="http://schemas.microsoft.com/office/drawing/2014/main" id="{7AD90FFD-079B-4B57-BCC3-E35E7A1C545E}"/>
              </a:ext>
            </a:extLst>
          </p:cNvPr>
          <p:cNvSpPr txBox="1"/>
          <p:nvPr/>
        </p:nvSpPr>
        <p:spPr>
          <a:xfrm>
            <a:off x="3772196" y="3649882"/>
            <a:ext cx="26293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b="1" dirty="0">
                <a:solidFill>
                  <a:schemeClr val="bg1"/>
                </a:solidFill>
              </a:rPr>
              <a:t>Kompetensutveckling</a:t>
            </a:r>
            <a:r>
              <a:rPr lang="sv-SE" sz="1600" dirty="0">
                <a:solidFill>
                  <a:schemeClr val="bg1"/>
                </a:solidFill>
              </a:rPr>
              <a:t> </a:t>
            </a:r>
            <a:br>
              <a:rPr lang="sv-SE" sz="1600" dirty="0">
                <a:solidFill>
                  <a:schemeClr val="bg1"/>
                </a:solidFill>
              </a:rPr>
            </a:br>
            <a:r>
              <a:rPr lang="sv-SE" sz="1600" dirty="0">
                <a:solidFill>
                  <a:schemeClr val="bg1"/>
                </a:solidFill>
              </a:rPr>
              <a:t>hela arbetslivet</a:t>
            </a:r>
          </a:p>
          <a:p>
            <a:pPr lvl="0" algn="ctr"/>
            <a:endParaRPr lang="sv-SE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086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3E30EDA8-CD42-46AA-AF2B-9BA981ECC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Verksamhetsmål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48BF1138-045B-47D5-89B9-036F9A19B9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i="1" dirty="0"/>
              <a:t>Skriv era verksamhetsmål. </a:t>
            </a:r>
          </a:p>
        </p:txBody>
      </p:sp>
      <p:pic>
        <p:nvPicPr>
          <p:cNvPr id="10" name="Platshållare för innehåll 4">
            <a:extLst>
              <a:ext uri="{FF2B5EF4-FFF2-40B4-BE49-F238E27FC236}">
                <a16:creationId xmlns:a16="http://schemas.microsoft.com/office/drawing/2014/main" id="{3B1AF62C-ADD4-4181-BE07-210E2D075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280" y="169856"/>
            <a:ext cx="3413478" cy="262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84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AAB2A3-8F8C-4117-8949-817F9DC91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Vilka friskfaktorer är viktigast för att uppnå era verksamhetsmål? </a:t>
            </a:r>
          </a:p>
        </p:txBody>
      </p:sp>
      <p:pic>
        <p:nvPicPr>
          <p:cNvPr id="13" name="Platshållare för innehåll 12" descr="En bild som visar text, svart tavla&#10;&#10;Automatiskt genererad beskrivning">
            <a:extLst>
              <a:ext uri="{FF2B5EF4-FFF2-40B4-BE49-F238E27FC236}">
                <a16:creationId xmlns:a16="http://schemas.microsoft.com/office/drawing/2014/main" id="{728AB962-EBD5-4F21-B1CF-22D54F7F09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1966081"/>
            <a:ext cx="3760921" cy="2925838"/>
          </a:xfr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7591B6A2-54AF-47C4-97F9-54EAC41CE6BB}"/>
              </a:ext>
            </a:extLst>
          </p:cNvPr>
          <p:cNvSpPr txBox="1"/>
          <p:nvPr/>
        </p:nvSpPr>
        <p:spPr>
          <a:xfrm>
            <a:off x="911424" y="2276872"/>
            <a:ext cx="604867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300" i="1" dirty="0"/>
              <a:t>Gör en handlingsplan för att stärka dessa. </a:t>
            </a:r>
          </a:p>
        </p:txBody>
      </p:sp>
    </p:spTree>
    <p:extLst>
      <p:ext uri="{BB962C8B-B14F-4D97-AF65-F5344CB8AC3E}">
        <p14:creationId xmlns:p14="http://schemas.microsoft.com/office/powerpoint/2010/main" val="789831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796D79F1-0F43-534E-A597-D82AFF42E5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48189" y="3579770"/>
            <a:ext cx="2620067" cy="807156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75B8B6B5-D0F4-8346-A078-3BD3010D55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4487" y="3579770"/>
            <a:ext cx="2556000" cy="807156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D7A10D61-66F0-B84F-BB5F-FEC7D692E0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292" y="3579770"/>
            <a:ext cx="2645460" cy="807156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5A9E3AAE-DA0A-DD44-BDED-ED3C0CA197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952" y="3579770"/>
            <a:ext cx="2556000" cy="807156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13BEEEFC-A523-D040-AB4D-01C2FC83FF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48189" y="276132"/>
            <a:ext cx="2620067" cy="807156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A1013F24-A782-4945-AEDA-6B4F09DE93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4487" y="276132"/>
            <a:ext cx="2556000" cy="807156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3FF091CB-7283-854C-9171-B2239BB89D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7421" y="276132"/>
            <a:ext cx="2636331" cy="807156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E2871166-8C2F-BC4A-92F6-22F06BB727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952" y="276132"/>
            <a:ext cx="2556000" cy="807156"/>
          </a:xfrm>
          <a:prstGeom prst="rect">
            <a:avLst/>
          </a:prstGeom>
        </p:spPr>
      </p:pic>
      <p:cxnSp>
        <p:nvCxnSpPr>
          <p:cNvPr id="10" name="Rak 9">
            <a:extLst>
              <a:ext uri="{FF2B5EF4-FFF2-40B4-BE49-F238E27FC236}">
                <a16:creationId xmlns:a16="http://schemas.microsoft.com/office/drawing/2014/main" id="{4DAEAA2B-3C8A-0047-BCD7-BE1059DC4AF7}"/>
              </a:ext>
            </a:extLst>
          </p:cNvPr>
          <p:cNvCxnSpPr>
            <a:cxnSpLocks/>
          </p:cNvCxnSpPr>
          <p:nvPr/>
        </p:nvCxnSpPr>
        <p:spPr>
          <a:xfrm>
            <a:off x="998229" y="3433450"/>
            <a:ext cx="10872000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" name="Grupp 10">
            <a:extLst>
              <a:ext uri="{FF2B5EF4-FFF2-40B4-BE49-F238E27FC236}">
                <a16:creationId xmlns:a16="http://schemas.microsoft.com/office/drawing/2014/main" id="{7272BD7C-0A5B-AA46-A4BE-5930A8EBB61C}"/>
              </a:ext>
            </a:extLst>
          </p:cNvPr>
          <p:cNvGrpSpPr/>
          <p:nvPr/>
        </p:nvGrpSpPr>
        <p:grpSpPr>
          <a:xfrm>
            <a:off x="3710814" y="294971"/>
            <a:ext cx="5446829" cy="6233643"/>
            <a:chOff x="3368892" y="954597"/>
            <a:chExt cx="5446829" cy="5440003"/>
          </a:xfrm>
        </p:grpSpPr>
        <p:cxnSp>
          <p:nvCxnSpPr>
            <p:cNvPr id="12" name="Rak 11">
              <a:extLst>
                <a:ext uri="{FF2B5EF4-FFF2-40B4-BE49-F238E27FC236}">
                  <a16:creationId xmlns:a16="http://schemas.microsoft.com/office/drawing/2014/main" id="{69CF361F-5508-2943-892E-6560D00B84A3}"/>
                </a:ext>
              </a:extLst>
            </p:cNvPr>
            <p:cNvCxnSpPr>
              <a:cxnSpLocks/>
            </p:cNvCxnSpPr>
            <p:nvPr/>
          </p:nvCxnSpPr>
          <p:spPr>
            <a:xfrm>
              <a:off x="3368892" y="954597"/>
              <a:ext cx="0" cy="5440003"/>
            </a:xfrm>
            <a:prstGeom prst="line">
              <a:avLst/>
            </a:prstGeom>
            <a:ln w="63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Rak 12">
              <a:extLst>
                <a:ext uri="{FF2B5EF4-FFF2-40B4-BE49-F238E27FC236}">
                  <a16:creationId xmlns:a16="http://schemas.microsoft.com/office/drawing/2014/main" id="{C5B1A37C-8E5C-8B42-9EC8-8F7CFFAC92C1}"/>
                </a:ext>
              </a:extLst>
            </p:cNvPr>
            <p:cNvCxnSpPr>
              <a:cxnSpLocks/>
            </p:cNvCxnSpPr>
            <p:nvPr/>
          </p:nvCxnSpPr>
          <p:spPr>
            <a:xfrm>
              <a:off x="6101415" y="954597"/>
              <a:ext cx="0" cy="5440003"/>
            </a:xfrm>
            <a:prstGeom prst="line">
              <a:avLst/>
            </a:prstGeom>
            <a:ln w="63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Rak 13">
              <a:extLst>
                <a:ext uri="{FF2B5EF4-FFF2-40B4-BE49-F238E27FC236}">
                  <a16:creationId xmlns:a16="http://schemas.microsoft.com/office/drawing/2014/main" id="{7D039C05-DC07-134E-B4B8-157CC8D52F0F}"/>
                </a:ext>
              </a:extLst>
            </p:cNvPr>
            <p:cNvCxnSpPr>
              <a:cxnSpLocks/>
            </p:cNvCxnSpPr>
            <p:nvPr/>
          </p:nvCxnSpPr>
          <p:spPr>
            <a:xfrm>
              <a:off x="8815721" y="954597"/>
              <a:ext cx="0" cy="5440003"/>
            </a:xfrm>
            <a:prstGeom prst="line">
              <a:avLst/>
            </a:prstGeom>
            <a:ln w="63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" name="textruta 14">
            <a:extLst>
              <a:ext uri="{FF2B5EF4-FFF2-40B4-BE49-F238E27FC236}">
                <a16:creationId xmlns:a16="http://schemas.microsoft.com/office/drawing/2014/main" id="{7EF6683C-E44D-134B-9304-4FE9D54686EC}"/>
              </a:ext>
            </a:extLst>
          </p:cNvPr>
          <p:cNvSpPr txBox="1"/>
          <p:nvPr/>
        </p:nvSpPr>
        <p:spPr>
          <a:xfrm>
            <a:off x="6473564" y="3649882"/>
            <a:ext cx="2671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b="1" dirty="0">
                <a:solidFill>
                  <a:schemeClr val="bg1"/>
                </a:solidFill>
              </a:rPr>
              <a:t>Systematiskt arbetsmiljöarbete </a:t>
            </a:r>
            <a:r>
              <a:rPr lang="sv-SE" sz="1600" dirty="0">
                <a:solidFill>
                  <a:schemeClr val="bg1"/>
                </a:solidFill>
              </a:rPr>
              <a:t>i vardagen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343F8890-206F-9C40-8718-C0A3563C963B}"/>
              </a:ext>
            </a:extLst>
          </p:cNvPr>
          <p:cNvSpPr txBox="1"/>
          <p:nvPr/>
        </p:nvSpPr>
        <p:spPr>
          <a:xfrm>
            <a:off x="3836251" y="344132"/>
            <a:ext cx="2494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33450">
              <a:spcBef>
                <a:spcPct val="0"/>
              </a:spcBef>
              <a:spcAft>
                <a:spcPct val="35000"/>
              </a:spcAft>
            </a:pPr>
            <a:r>
              <a:rPr lang="sv-SE" sz="1600" dirty="0">
                <a:solidFill>
                  <a:schemeClr val="bg1"/>
                </a:solidFill>
              </a:rPr>
              <a:t>Närvarande, tillitsfullt</a:t>
            </a:r>
            <a:br>
              <a:rPr lang="sv-SE" sz="1600" dirty="0">
                <a:solidFill>
                  <a:schemeClr val="bg1"/>
                </a:solidFill>
              </a:rPr>
            </a:br>
            <a:r>
              <a:rPr lang="sv-SE" sz="1600" dirty="0">
                <a:solidFill>
                  <a:schemeClr val="bg1"/>
                </a:solidFill>
              </a:rPr>
              <a:t>och engagerat </a:t>
            </a:r>
            <a:r>
              <a:rPr lang="sv-SE" sz="1600" b="1" dirty="0">
                <a:solidFill>
                  <a:schemeClr val="bg1"/>
                </a:solidFill>
              </a:rPr>
              <a:t>ledarskap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B8384C82-CDEE-C641-9D66-4C3CEA7C6323}"/>
              </a:ext>
            </a:extLst>
          </p:cNvPr>
          <p:cNvSpPr txBox="1"/>
          <p:nvPr/>
        </p:nvSpPr>
        <p:spPr>
          <a:xfrm>
            <a:off x="6548867" y="344131"/>
            <a:ext cx="2494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33450">
              <a:spcBef>
                <a:spcPct val="0"/>
              </a:spcBef>
              <a:spcAft>
                <a:spcPct val="35000"/>
              </a:spcAft>
            </a:pPr>
            <a:r>
              <a:rPr lang="sv-SE" sz="1600" b="1" dirty="0">
                <a:solidFill>
                  <a:schemeClr val="bg1"/>
                </a:solidFill>
              </a:rPr>
              <a:t>Delaktighet</a:t>
            </a:r>
            <a:r>
              <a:rPr lang="sv-SE" sz="1600" dirty="0">
                <a:solidFill>
                  <a:schemeClr val="bg1"/>
                </a:solidFill>
              </a:rPr>
              <a:t> och inflytande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120AA59E-E57B-F041-AF2C-825B6FD35CEB}"/>
              </a:ext>
            </a:extLst>
          </p:cNvPr>
          <p:cNvSpPr txBox="1"/>
          <p:nvPr/>
        </p:nvSpPr>
        <p:spPr>
          <a:xfrm>
            <a:off x="9226595" y="344131"/>
            <a:ext cx="2671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33450">
              <a:spcBef>
                <a:spcPct val="0"/>
              </a:spcBef>
              <a:spcAft>
                <a:spcPct val="35000"/>
              </a:spcAft>
            </a:pPr>
            <a:r>
              <a:rPr lang="sv-SE" sz="1600" b="1" dirty="0">
                <a:solidFill>
                  <a:schemeClr val="bg1"/>
                </a:solidFill>
              </a:rPr>
              <a:t>Kommunikation</a:t>
            </a:r>
            <a:r>
              <a:rPr lang="sv-SE" sz="1600" dirty="0">
                <a:solidFill>
                  <a:schemeClr val="bg1"/>
                </a:solidFill>
              </a:rPr>
              <a:t> och återkoppling</a:t>
            </a: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0FA74319-42AA-B448-AF14-AE55C3CB4720}"/>
              </a:ext>
            </a:extLst>
          </p:cNvPr>
          <p:cNvSpPr txBox="1"/>
          <p:nvPr/>
        </p:nvSpPr>
        <p:spPr>
          <a:xfrm>
            <a:off x="9257053" y="3649882"/>
            <a:ext cx="2611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b="1">
                <a:solidFill>
                  <a:schemeClr val="bg1"/>
                </a:solidFill>
              </a:rPr>
              <a:t>Tidiga insatser </a:t>
            </a:r>
            <a:r>
              <a:rPr lang="sv-SE" sz="1600" dirty="0">
                <a:solidFill>
                  <a:schemeClr val="bg1"/>
                </a:solidFill>
              </a:rPr>
              <a:t>och arbetsanpassning</a:t>
            </a: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108D1E95-1AC4-4044-B13E-A0742DBC3419}"/>
              </a:ext>
            </a:extLst>
          </p:cNvPr>
          <p:cNvSpPr txBox="1"/>
          <p:nvPr/>
        </p:nvSpPr>
        <p:spPr>
          <a:xfrm>
            <a:off x="829847" y="3649882"/>
            <a:ext cx="2916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sv-SE" sz="1600" b="1">
                <a:solidFill>
                  <a:schemeClr val="bg1"/>
                </a:solidFill>
              </a:rPr>
              <a:t>Prioritering</a:t>
            </a:r>
            <a:r>
              <a:rPr lang="sv-SE" sz="1600">
                <a:solidFill>
                  <a:schemeClr val="bg1"/>
                </a:solidFill>
              </a:rPr>
              <a:t> av arbetsuppgifter</a:t>
            </a:r>
            <a:endParaRPr lang="sv-SE" sz="1600" dirty="0">
              <a:solidFill>
                <a:schemeClr val="bg1"/>
              </a:solidFill>
            </a:endParaRP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F8341A06-5C0E-FB4D-9F0E-89F62AF81148}"/>
              </a:ext>
            </a:extLst>
          </p:cNvPr>
          <p:cNvSpPr txBox="1"/>
          <p:nvPr/>
        </p:nvSpPr>
        <p:spPr>
          <a:xfrm>
            <a:off x="1026876" y="344131"/>
            <a:ext cx="2583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33450">
              <a:spcBef>
                <a:spcPct val="0"/>
              </a:spcBef>
              <a:spcAft>
                <a:spcPct val="35000"/>
              </a:spcAft>
            </a:pPr>
            <a:r>
              <a:rPr lang="sv-SE" sz="1600" b="1" dirty="0">
                <a:solidFill>
                  <a:schemeClr val="bg1"/>
                </a:solidFill>
              </a:rPr>
              <a:t>Rättvis och transparent </a:t>
            </a:r>
            <a:r>
              <a:rPr lang="sv-SE" sz="1600" dirty="0">
                <a:solidFill>
                  <a:schemeClr val="bg1"/>
                </a:solidFill>
              </a:rPr>
              <a:t>organisation</a:t>
            </a:r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5DFA1FAF-BBA2-5B4F-9BCE-FAA406F31A74}"/>
              </a:ext>
            </a:extLst>
          </p:cNvPr>
          <p:cNvSpPr txBox="1"/>
          <p:nvPr/>
        </p:nvSpPr>
        <p:spPr>
          <a:xfrm>
            <a:off x="978292" y="1220540"/>
            <a:ext cx="257840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OSA-kollen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OSA-kompassen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Chefoskopet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/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4970C2F8-53AF-504B-A5D3-0C4E02427599}"/>
              </a:ext>
            </a:extLst>
          </p:cNvPr>
          <p:cNvSpPr txBox="1"/>
          <p:nvPr/>
        </p:nvSpPr>
        <p:spPr>
          <a:xfrm>
            <a:off x="3809983" y="1220540"/>
            <a:ext cx="2578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Chefoskopet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/>
              <a:t>FAS – dialogverktyg</a:t>
            </a: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Vård i annans hem</a:t>
            </a:r>
          </a:p>
        </p:txBody>
      </p:sp>
      <p:sp>
        <p:nvSpPr>
          <p:cNvPr id="25" name="textruta 24">
            <a:extLst>
              <a:ext uri="{FF2B5EF4-FFF2-40B4-BE49-F238E27FC236}">
                <a16:creationId xmlns:a16="http://schemas.microsoft.com/office/drawing/2014/main" id="{593CB771-A646-8744-9DEC-128E7E9A89ED}"/>
              </a:ext>
            </a:extLst>
          </p:cNvPr>
          <p:cNvSpPr txBox="1"/>
          <p:nvPr/>
        </p:nvSpPr>
        <p:spPr>
          <a:xfrm>
            <a:off x="6543350" y="1220540"/>
            <a:ext cx="2578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Vår arbetsmiljö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FAS – dialogverktyg</a:t>
            </a:r>
          </a:p>
          <a:p>
            <a:endParaRPr lang="sv-SE" sz="1600" dirty="0"/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77F46A86-1574-2941-B086-1A4ABC92F2FA}"/>
              </a:ext>
            </a:extLst>
          </p:cNvPr>
          <p:cNvSpPr txBox="1"/>
          <p:nvPr/>
        </p:nvSpPr>
        <p:spPr>
          <a:xfrm>
            <a:off x="9257054" y="1220540"/>
            <a:ext cx="2578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Bättre möten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Vård i annans hem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FAS – dialogverktyg</a:t>
            </a:r>
          </a:p>
          <a:p>
            <a:endParaRPr lang="sv-SE" sz="1600" dirty="0"/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74F732ED-671A-544B-98E3-85D3BF7D4977}"/>
              </a:ext>
            </a:extLst>
          </p:cNvPr>
          <p:cNvSpPr txBox="1"/>
          <p:nvPr/>
        </p:nvSpPr>
        <p:spPr>
          <a:xfrm>
            <a:off x="978292" y="4494681"/>
            <a:ext cx="25784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OSA-utbildningen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OSA-kollen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Stressdialogen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Stress och balans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Vägen till väggen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/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49CC82A8-5B0C-BB48-A10E-ECC2CF494EBF}"/>
              </a:ext>
            </a:extLst>
          </p:cNvPr>
          <p:cNvSpPr txBox="1"/>
          <p:nvPr/>
        </p:nvSpPr>
        <p:spPr>
          <a:xfrm>
            <a:off x="3809983" y="4494681"/>
            <a:ext cx="2578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Forskning på 5</a:t>
            </a:r>
          </a:p>
        </p:txBody>
      </p:sp>
      <p:sp>
        <p:nvSpPr>
          <p:cNvPr id="29" name="textruta 28">
            <a:extLst>
              <a:ext uri="{FF2B5EF4-FFF2-40B4-BE49-F238E27FC236}">
                <a16:creationId xmlns:a16="http://schemas.microsoft.com/office/drawing/2014/main" id="{67AB4786-BA42-7F44-A714-38AB68997FBA}"/>
              </a:ext>
            </a:extLst>
          </p:cNvPr>
          <p:cNvSpPr txBox="1"/>
          <p:nvPr/>
        </p:nvSpPr>
        <p:spPr>
          <a:xfrm>
            <a:off x="6543350" y="4494681"/>
            <a:ext cx="257840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Arbetsmiljöutbildningen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SAM-verkstan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Vår arbetsmiljö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Digi-ronden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OSA-kompassen</a:t>
            </a:r>
          </a:p>
          <a:p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</p:txBody>
      </p:sp>
      <p:sp>
        <p:nvSpPr>
          <p:cNvPr id="30" name="textruta 29">
            <a:extLst>
              <a:ext uri="{FF2B5EF4-FFF2-40B4-BE49-F238E27FC236}">
                <a16:creationId xmlns:a16="http://schemas.microsoft.com/office/drawing/2014/main" id="{3708EB26-E756-6B4E-B088-1FD1FAB4772A}"/>
              </a:ext>
            </a:extLst>
          </p:cNvPr>
          <p:cNvSpPr txBox="1"/>
          <p:nvPr/>
        </p:nvSpPr>
        <p:spPr>
          <a:xfrm>
            <a:off x="9257054" y="4494681"/>
            <a:ext cx="2578408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Prehabguiden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Arbetsmiljöutbildningen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Stressdialogen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Stress och balans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OSA-kollen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Ekonomisk analys – arbetsmiljö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Företagshälsovård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2096CFA9-D1F9-CA4F-83D6-178252E2BAF4}"/>
              </a:ext>
            </a:extLst>
          </p:cNvPr>
          <p:cNvSpPr/>
          <p:nvPr/>
        </p:nvSpPr>
        <p:spPr>
          <a:xfrm>
            <a:off x="263525" y="238871"/>
            <a:ext cx="502957" cy="63722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" name="textruta 31">
            <a:extLst>
              <a:ext uri="{FF2B5EF4-FFF2-40B4-BE49-F238E27FC236}">
                <a16:creationId xmlns:a16="http://schemas.microsoft.com/office/drawing/2014/main" id="{C5203280-5778-1849-816F-58D9C88BF510}"/>
              </a:ext>
            </a:extLst>
          </p:cNvPr>
          <p:cNvSpPr txBox="1"/>
          <p:nvPr/>
        </p:nvSpPr>
        <p:spPr>
          <a:xfrm rot="16200000">
            <a:off x="-1916525" y="3240318"/>
            <a:ext cx="4858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>
                <a:solidFill>
                  <a:schemeClr val="bg1"/>
                </a:solidFill>
              </a:rPr>
              <a:t>SUNTARBETSLIVS VERKTYG </a:t>
            </a:r>
          </a:p>
        </p:txBody>
      </p:sp>
      <p:sp>
        <p:nvSpPr>
          <p:cNvPr id="33" name="textruta 32">
            <a:extLst>
              <a:ext uri="{FF2B5EF4-FFF2-40B4-BE49-F238E27FC236}">
                <a16:creationId xmlns:a16="http://schemas.microsoft.com/office/drawing/2014/main" id="{7AD90FFD-079B-4B57-BCC3-E35E7A1C545E}"/>
              </a:ext>
            </a:extLst>
          </p:cNvPr>
          <p:cNvSpPr txBox="1"/>
          <p:nvPr/>
        </p:nvSpPr>
        <p:spPr>
          <a:xfrm>
            <a:off x="3772196" y="3649882"/>
            <a:ext cx="26293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b="1" dirty="0">
                <a:solidFill>
                  <a:schemeClr val="bg1"/>
                </a:solidFill>
              </a:rPr>
              <a:t>Kompetensutveckling</a:t>
            </a:r>
            <a:r>
              <a:rPr lang="sv-SE" sz="1600" dirty="0">
                <a:solidFill>
                  <a:schemeClr val="bg1"/>
                </a:solidFill>
              </a:rPr>
              <a:t> </a:t>
            </a:r>
            <a:br>
              <a:rPr lang="sv-SE" sz="1600" dirty="0">
                <a:solidFill>
                  <a:schemeClr val="bg1"/>
                </a:solidFill>
              </a:rPr>
            </a:br>
            <a:r>
              <a:rPr lang="sv-SE" sz="1600" dirty="0">
                <a:solidFill>
                  <a:schemeClr val="bg1"/>
                </a:solidFill>
              </a:rPr>
              <a:t>hela arbetslivet</a:t>
            </a:r>
          </a:p>
          <a:p>
            <a:pPr lvl="0" algn="ctr"/>
            <a:endParaRPr lang="sv-SE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31477"/>
      </p:ext>
    </p:extLst>
  </p:cSld>
  <p:clrMapOvr>
    <a:masterClrMapping/>
  </p:clrMapOvr>
</p:sld>
</file>

<file path=ppt/theme/theme1.xml><?xml version="1.0" encoding="utf-8"?>
<a:theme xmlns:a="http://schemas.openxmlformats.org/drawingml/2006/main" name="Suntarbetsliv">
  <a:themeElements>
    <a:clrScheme name="Suntarbetsliv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F5C00"/>
      </a:accent1>
      <a:accent2>
        <a:srgbClr val="00A8E1"/>
      </a:accent2>
      <a:accent3>
        <a:srgbClr val="E91449"/>
      </a:accent3>
      <a:accent4>
        <a:srgbClr val="BCCF00"/>
      </a:accent4>
      <a:accent5>
        <a:srgbClr val="01BF99"/>
      </a:accent5>
      <a:accent6>
        <a:srgbClr val="EEDC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0BE582F-4CA6-4F27-B52D-A14A8C734AA8}" vid="{BDEFD9C1-041A-47C7-9373-418CF5F4C65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B1551543DB3FA47B7DB2D7F90BA707C" ma:contentTypeVersion="14" ma:contentTypeDescription="Skapa ett nytt dokument." ma:contentTypeScope="" ma:versionID="5d56c61cf32af828af0cec4ed598efc9">
  <xsd:schema xmlns:xsd="http://www.w3.org/2001/XMLSchema" xmlns:xs="http://www.w3.org/2001/XMLSchema" xmlns:p="http://schemas.microsoft.com/office/2006/metadata/properties" xmlns:ns2="1a6e3fa1-c333-471c-82e6-93548a95aedd" xmlns:ns3="6395175a-83d6-4cca-8e00-0d2518442864" targetNamespace="http://schemas.microsoft.com/office/2006/metadata/properties" ma:root="true" ma:fieldsID="2342486eae87f4ee1e4811cee4dc2276" ns2:_="" ns3:_="">
    <xsd:import namespace="1a6e3fa1-c333-471c-82e6-93548a95aedd"/>
    <xsd:import namespace="6395175a-83d6-4cca-8e00-0d251844286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dt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6e3fa1-c333-471c-82e6-93548a95ae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dt" ma:index="20" nillable="true" ma:displayName="dt" ma:format="DateTime" ma:internalName="dt">
      <xsd:simpleType>
        <xsd:restriction base="dms:DateTime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95175a-83d6-4cca-8e00-0d251844286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t xmlns="1a6e3fa1-c333-471c-82e6-93548a95aedd" xsi:nil="true"/>
  </documentManagement>
</p:properties>
</file>

<file path=customXml/itemProps1.xml><?xml version="1.0" encoding="utf-8"?>
<ds:datastoreItem xmlns:ds="http://schemas.openxmlformats.org/officeDocument/2006/customXml" ds:itemID="{9A96112E-0E4A-4180-9518-827D2C14217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702D03-20D3-456C-9896-EB66706336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6e3fa1-c333-471c-82e6-93548a95aedd"/>
    <ds:schemaRef ds:uri="6395175a-83d6-4cca-8e00-0d25184428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D4D60B0-E4D7-4874-AEC8-867219D5A339}">
  <ds:schemaRefs>
    <ds:schemaRef ds:uri="http://schemas.microsoft.com/office/2006/metadata/properties"/>
    <ds:schemaRef ds:uri="http://schemas.microsoft.com/office/infopath/2007/PartnerControls"/>
    <ds:schemaRef ds:uri="1a6e3fa1-c333-471c-82e6-93548a95aed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SA_presentation_widescreen_v4</Template>
  <TotalTime>453</TotalTime>
  <Words>245</Words>
  <Application>Microsoft Office PowerPoint</Application>
  <PresentationFormat>Bredbild</PresentationFormat>
  <Paragraphs>64</Paragraphs>
  <Slides>5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8" baseType="lpstr">
      <vt:lpstr>Arial</vt:lpstr>
      <vt:lpstr>Calibri</vt:lpstr>
      <vt:lpstr>Suntarbetsliv</vt:lpstr>
      <vt:lpstr>PowerPoint-presentation</vt:lpstr>
      <vt:lpstr>PowerPoint-presentation</vt:lpstr>
      <vt:lpstr>Verksamhetsmål</vt:lpstr>
      <vt:lpstr>Vilka friskfaktorer är viktigast för att uppnå era verksamhetsmål? 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Malin Berggren</dc:creator>
  <cp:lastModifiedBy>Marcus Larsson</cp:lastModifiedBy>
  <cp:revision>8</cp:revision>
  <cp:lastPrinted>2020-01-30T15:01:59Z</cp:lastPrinted>
  <dcterms:created xsi:type="dcterms:W3CDTF">2020-02-06T07:50:34Z</dcterms:created>
  <dcterms:modified xsi:type="dcterms:W3CDTF">2022-12-07T17:12:22Z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0x010100BB1551543DB3FA47B7DB2D7F90BA707C</vt:lpwstr>
  </property>
</Properties>
</file>